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3" r:id="rId2"/>
    <p:sldId id="259" r:id="rId3"/>
    <p:sldId id="294" r:id="rId4"/>
    <p:sldId id="322" r:id="rId5"/>
    <p:sldId id="321" r:id="rId6"/>
    <p:sldId id="323" r:id="rId7"/>
    <p:sldId id="324" r:id="rId8"/>
    <p:sldId id="325" r:id="rId9"/>
    <p:sldId id="314" r:id="rId10"/>
    <p:sldId id="313" r:id="rId11"/>
    <p:sldId id="327" r:id="rId12"/>
    <p:sldId id="315" r:id="rId13"/>
    <p:sldId id="316" r:id="rId14"/>
    <p:sldId id="328" r:id="rId15"/>
    <p:sldId id="311" r:id="rId16"/>
    <p:sldId id="312" r:id="rId17"/>
    <p:sldId id="317" r:id="rId18"/>
    <p:sldId id="330" r:id="rId19"/>
    <p:sldId id="333" r:id="rId20"/>
    <p:sldId id="335" r:id="rId21"/>
  </p:sldIdLst>
  <p:sldSz cx="6858000" cy="9906000" type="A4"/>
  <p:notesSz cx="6858000" cy="96869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E684E8"/>
    <a:srgbClr val="FAB8E4"/>
    <a:srgbClr val="9FDF7B"/>
    <a:srgbClr val="F56FC8"/>
    <a:srgbClr val="9AB5E4"/>
    <a:srgbClr val="DBE4F5"/>
    <a:srgbClr val="D62A5F"/>
    <a:srgbClr val="FDEFCB"/>
    <a:srgbClr val="FBE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>
      <p:cViewPr>
        <p:scale>
          <a:sx n="120" d="100"/>
          <a:sy n="120" d="100"/>
        </p:scale>
        <p:origin x="-4338" y="5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05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AB4D4-CEDA-4B1D-BED3-F40034CE14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9EAF543-A2E7-40DC-A96C-0830D2B339D6}" type="pres">
      <dgm:prSet presAssocID="{6B1AB4D4-CEDA-4B1D-BED3-F40034CE14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9138B8C-FA14-455A-A95E-8E05339EC733}" type="presOf" srcId="{6B1AB4D4-CEDA-4B1D-BED3-F40034CE141C}" destId="{69EAF543-A2E7-40DC-A96C-0830D2B339D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/>
          <a:lstStyle>
            <a:lvl1pPr algn="r">
              <a:defRPr sz="1300"/>
            </a:lvl1pPr>
          </a:lstStyle>
          <a:p>
            <a:fld id="{D4CCFBE2-2B8D-499C-81C9-2CD5B3EB8E93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 anchor="b"/>
          <a:lstStyle>
            <a:lvl1pPr algn="r">
              <a:defRPr sz="13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216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/>
          <a:lstStyle>
            <a:lvl1pPr algn="r">
              <a:defRPr sz="1300"/>
            </a:lvl1pPr>
          </a:lstStyle>
          <a:p>
            <a:fld id="{FB545AC5-813F-4ED1-B011-8EA17CB93331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71700" y="725488"/>
            <a:ext cx="2514600" cy="3633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0" tIns="47265" rIns="94530" bIns="4726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601289"/>
            <a:ext cx="5486400" cy="4359117"/>
          </a:xfrm>
          <a:prstGeom prst="rect">
            <a:avLst/>
          </a:prstGeom>
        </p:spPr>
        <p:txBody>
          <a:bodyPr vert="horz" lIns="94530" tIns="47265" rIns="94530" bIns="4726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4530" tIns="47265" rIns="94530" bIns="47265" rtlCol="0" anchor="b"/>
          <a:lstStyle>
            <a:lvl1pPr algn="r">
              <a:defRPr sz="13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37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1700" y="725488"/>
            <a:ext cx="2514600" cy="3633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84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1700" y="725488"/>
            <a:ext cx="2514600" cy="3633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1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1700" y="725488"/>
            <a:ext cx="2514600" cy="36337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8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76672" y="3731186"/>
            <a:ext cx="5760640" cy="504056"/>
          </a:xfr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ctr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None/>
              <a:defRPr lang="ko-KR" altLang="en-US" sz="2200" b="0" i="1" kern="1200" cap="none" spc="50" dirty="0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76672" y="4235242"/>
            <a:ext cx="5760640" cy="86177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000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676" y="3808873"/>
            <a:ext cx="5829300" cy="1967442"/>
          </a:xfrm>
        </p:spPr>
        <p:txBody>
          <a:bodyPr anchor="ctr"/>
          <a:lstStyle>
            <a:lvl1pPr algn="ctr">
              <a:defRPr sz="4000" b="0" cap="all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4744" y="0"/>
            <a:ext cx="4968552" cy="881682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200" kern="1200" dirty="0">
                <a:solidFill>
                  <a:srgbClr val="0033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3207" y="1352599"/>
            <a:ext cx="6301894" cy="7934305"/>
          </a:xfrm>
        </p:spPr>
        <p:txBody>
          <a:bodyPr/>
          <a:lstStyle>
            <a:lvl1pPr algn="l">
              <a:buNone/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390094"/>
            <a:ext cx="1600200" cy="318704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390094"/>
            <a:ext cx="2171700" cy="318704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390094"/>
            <a:ext cx="1600200" cy="318704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260648" y="44733"/>
            <a:ext cx="6408712" cy="885001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548680" y="4220433"/>
            <a:ext cx="5760640" cy="109260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6500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27482"/>
            <a:ext cx="6172200" cy="11510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1534032"/>
            <a:ext cx="6172200" cy="76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286911"/>
            <a:ext cx="16002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2015-07-01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286911"/>
            <a:ext cx="21717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286911"/>
            <a:ext cx="1600200" cy="4218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HY견고딕" pitchFamily="18" charset="-127"/>
          <a:ea typeface="HY견고딕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3" Type="http://schemas.openxmlformats.org/officeDocument/2006/relationships/image" Target="../media/image41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40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5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25.png"/><Relationship Id="rId9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11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777280" y="865771"/>
            <a:ext cx="5760640" cy="504056"/>
          </a:xfrm>
        </p:spPr>
        <p:txBody>
          <a:bodyPr/>
          <a:lstStyle/>
          <a:p>
            <a:r>
              <a:rPr lang="en-US" altLang="ko-KR" sz="1800" dirty="0" err="1" smtClean="0">
                <a:latin typeface="Arial Black" panose="020B0A04020102020204" pitchFamily="34" charset="0"/>
              </a:rPr>
              <a:t>Oklin</a:t>
            </a:r>
            <a:r>
              <a:rPr lang="en-US" altLang="ko-KR" sz="1800" dirty="0" smtClean="0">
                <a:latin typeface="Arial Black" panose="020B0A04020102020204" pitchFamily="34" charset="0"/>
              </a:rPr>
              <a:t>-Tech Incorporated</a:t>
            </a:r>
            <a:endParaRPr lang="ko-KR" altLang="en-US" sz="1800" dirty="0" smtClean="0">
              <a:latin typeface="Arial Black" panose="020B0A04020102020204" pitchFamily="34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548680" y="3741875"/>
            <a:ext cx="5760640" cy="861774"/>
          </a:xfrm>
        </p:spPr>
        <p:txBody>
          <a:bodyPr/>
          <a:lstStyle/>
          <a:p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제품 사용 설명서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프리미엄템플릿\친환경생활-표지1(세로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1573212"/>
          </a:xfrm>
          <a:prstGeom prst="rect">
            <a:avLst/>
          </a:prstGeom>
          <a:noFill/>
        </p:spPr>
      </p:pic>
      <p:pic>
        <p:nvPicPr>
          <p:cNvPr id="1027" name="Picture 3" descr="D:\프리미엄템플릿\친환경생활-표지3(세로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041232"/>
            <a:ext cx="2276872" cy="2864767"/>
          </a:xfrm>
          <a:prstGeom prst="rect">
            <a:avLst/>
          </a:prstGeom>
          <a:noFill/>
        </p:spPr>
      </p:pic>
      <p:sp>
        <p:nvSpPr>
          <p:cNvPr id="10" name="제목 6"/>
          <p:cNvSpPr txBox="1">
            <a:spLocks/>
          </p:cNvSpPr>
          <p:nvPr/>
        </p:nvSpPr>
        <p:spPr>
          <a:xfrm>
            <a:off x="332656" y="2367418"/>
            <a:ext cx="61926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5000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pPr algn="r"/>
            <a:r>
              <a:rPr lang="en-US" altLang="ko-KR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OClean</a:t>
            </a:r>
            <a:r>
              <a:rPr lang="en-US" altLang="ko-K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 Tech</a:t>
            </a:r>
          </a:p>
          <a:p>
            <a:pPr algn="r"/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(</a:t>
            </a:r>
            <a:r>
              <a:rPr lang="ko-KR" alt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주</a:t>
            </a:r>
            <a:r>
              <a:rPr lang="en-US" altLang="ko-K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)</a:t>
            </a:r>
            <a:r>
              <a:rPr lang="ko-KR" alt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rPr>
              <a:t>오클린테크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Blackoak Std" panose="04050907060602020202" pitchFamily="82" charset="0"/>
            </a:endParaRPr>
          </a:p>
        </p:txBody>
      </p:sp>
      <p:sp>
        <p:nvSpPr>
          <p:cNvPr id="12" name="부제목 7"/>
          <p:cNvSpPr txBox="1">
            <a:spLocks/>
          </p:cNvSpPr>
          <p:nvPr/>
        </p:nvSpPr>
        <p:spPr>
          <a:xfrm>
            <a:off x="543508" y="5629016"/>
            <a:ext cx="5760640" cy="126819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ctr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None/>
              <a:defRPr lang="ko-KR" altLang="en-US" sz="2200" b="0" i="1" kern="1200" cap="none" spc="50" dirty="0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“ OCT-250LA ”</a:t>
            </a:r>
          </a:p>
          <a:p>
            <a:r>
              <a:rPr lang="ko-KR" altLang="en-US" sz="2000" dirty="0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음식물 </a:t>
            </a:r>
            <a:r>
              <a:rPr lang="ko-KR" altLang="en-US" sz="2000" dirty="0" err="1" smtClean="0">
                <a:solidFill>
                  <a:schemeClr val="bg1">
                    <a:lumMod val="65000"/>
                  </a:schemeClr>
                </a:solidFill>
                <a:latin typeface="Arial Black" panose="020B0A04020102020204" pitchFamily="34" charset="0"/>
              </a:rPr>
              <a:t>발효소멸기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부제목 7"/>
          <p:cNvSpPr txBox="1">
            <a:spLocks/>
          </p:cNvSpPr>
          <p:nvPr/>
        </p:nvSpPr>
        <p:spPr>
          <a:xfrm>
            <a:off x="2132856" y="8485320"/>
            <a:ext cx="4544489" cy="12092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ctr" defTabSz="914400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itchFamily="34" charset="0"/>
              <a:buNone/>
              <a:defRPr lang="ko-KR" altLang="en-US" sz="2200" b="0" i="1" kern="1200" cap="none" spc="50" dirty="0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ko-KR" altLang="en-US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이 사용 설명서는 제품을 안전하고 효율적으로 사용하기 위하여 꼭 필요한 내용과 정보를 포함하고 있으므로</a:t>
            </a:r>
            <a:r>
              <a:rPr lang="en-US" altLang="ko-KR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사용하시기 전에 꼭</a:t>
            </a:r>
            <a:r>
              <a:rPr lang="en-US" altLang="ko-KR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ko-KR" altLang="en-US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내용을 읽은 후 실행에 옮겨 주시길 부탁 드립니다</a:t>
            </a:r>
            <a:r>
              <a:rPr lang="en-US" altLang="ko-KR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altLang="ko-KR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100" b="1" i="0" dirty="0" smtClean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품질 보증서</a:t>
            </a:r>
            <a:r>
              <a:rPr lang="ko-KR" altLang="en-US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들어 있습니다</a:t>
            </a:r>
            <a:r>
              <a:rPr lang="en-US" altLang="ko-KR" sz="1100" i="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sz="1100" i="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제품 설치 방법 </a:t>
            </a:r>
            <a:r>
              <a:rPr lang="en-US" altLang="ko-KR" sz="1800" dirty="0" smtClean="0"/>
              <a:t>#1</a:t>
            </a:r>
            <a:endParaRPr lang="ko-KR" altLang="en-US" sz="1800" dirty="0"/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245624" y="5930525"/>
            <a:ext cx="6495911" cy="2989582"/>
            <a:chOff x="793" y="612"/>
            <a:chExt cx="1836" cy="1417"/>
          </a:xfrm>
        </p:grpSpPr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851" y="612"/>
              <a:ext cx="685" cy="499"/>
              <a:chOff x="930" y="618"/>
              <a:chExt cx="685" cy="499"/>
            </a:xfrm>
          </p:grpSpPr>
          <p:sp>
            <p:nvSpPr>
              <p:cNvPr id="64" name="AutoShape 23"/>
              <p:cNvSpPr>
                <a:spLocks noChangeArrowheads="1"/>
              </p:cNvSpPr>
              <p:nvPr/>
            </p:nvSpPr>
            <p:spPr bwMode="auto">
              <a:xfrm>
                <a:off x="930" y="618"/>
                <a:ext cx="685" cy="499"/>
              </a:xfrm>
              <a:prstGeom prst="homePlate">
                <a:avLst>
                  <a:gd name="adj" fmla="val 45299"/>
                </a:avLst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Text Box 24"/>
              <p:cNvSpPr txBox="1">
                <a:spLocks noChangeArrowheads="1"/>
              </p:cNvSpPr>
              <p:nvPr/>
            </p:nvSpPr>
            <p:spPr bwMode="auto">
              <a:xfrm>
                <a:off x="978" y="638"/>
                <a:ext cx="456" cy="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sz="1200" dirty="0" smtClean="0">
                    <a:solidFill>
                      <a:srgbClr val="00B050"/>
                    </a:solidFill>
                    <a:latin typeface="HY견고딕" pitchFamily="18" charset="-127"/>
                    <a:ea typeface="HY견고딕" pitchFamily="18" charset="-127"/>
                  </a:rPr>
                  <a:t> </a:t>
                </a:r>
                <a:r>
                  <a:rPr kumimoji="1" lang="ko-KR" altLang="en-US" sz="1200" dirty="0" smtClean="0">
                    <a:solidFill>
                      <a:srgbClr val="00B050"/>
                    </a:solidFill>
                    <a:latin typeface="HY견고딕" pitchFamily="18" charset="-127"/>
                    <a:ea typeface="HY견고딕" pitchFamily="18" charset="-127"/>
                  </a:rPr>
                  <a:t>설치 장소 선택은</a:t>
                </a:r>
                <a:r>
                  <a:rPr kumimoji="1" lang="en-US" altLang="ko-KR" sz="1200" dirty="0">
                    <a:solidFill>
                      <a:srgbClr val="00B050"/>
                    </a:solidFill>
                    <a:latin typeface="HY견고딕" pitchFamily="18" charset="-127"/>
                    <a:ea typeface="HY견고딕" pitchFamily="18" charset="-127"/>
                  </a:rPr>
                  <a:t>?</a:t>
                </a:r>
                <a:endParaRPr kumimoji="1" lang="ko-KR" altLang="ko-KR" sz="1200" dirty="0" smtClean="0">
                  <a:solidFill>
                    <a:srgbClr val="00B05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793" y="767"/>
              <a:ext cx="1836" cy="1262"/>
              <a:chOff x="793" y="767"/>
              <a:chExt cx="1836" cy="1262"/>
            </a:xfrm>
          </p:grpSpPr>
          <p:sp>
            <p:nvSpPr>
              <p:cNvPr id="61" name="AutoShape 26"/>
              <p:cNvSpPr>
                <a:spLocks noChangeArrowheads="1"/>
              </p:cNvSpPr>
              <p:nvPr/>
            </p:nvSpPr>
            <p:spPr bwMode="auto">
              <a:xfrm>
                <a:off x="793" y="767"/>
                <a:ext cx="1836" cy="1262"/>
              </a:xfrm>
              <a:prstGeom prst="roundRect">
                <a:avLst>
                  <a:gd name="adj" fmla="val 6565"/>
                </a:avLst>
              </a:prstGeom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AutoShape 27"/>
              <p:cNvSpPr>
                <a:spLocks noChangeArrowheads="1"/>
              </p:cNvSpPr>
              <p:nvPr/>
            </p:nvSpPr>
            <p:spPr bwMode="auto">
              <a:xfrm>
                <a:off x="849" y="833"/>
                <a:ext cx="1724" cy="1134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3551603" y="8101441"/>
            <a:ext cx="5043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50cm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636264" y="6718524"/>
            <a:ext cx="3528392" cy="1581499"/>
            <a:chOff x="-3915816" y="2004633"/>
            <a:chExt cx="3528392" cy="1581499"/>
          </a:xfrm>
        </p:grpSpPr>
        <p:grpSp>
          <p:nvGrpSpPr>
            <p:cNvPr id="19" name="그룹 18"/>
            <p:cNvGrpSpPr/>
            <p:nvPr/>
          </p:nvGrpSpPr>
          <p:grpSpPr>
            <a:xfrm>
              <a:off x="-3915816" y="2019430"/>
              <a:ext cx="3528392" cy="1515135"/>
              <a:chOff x="-4923633" y="2013436"/>
              <a:chExt cx="3528392" cy="1515135"/>
            </a:xfrm>
          </p:grpSpPr>
          <p:cxnSp>
            <p:nvCxnSpPr>
              <p:cNvPr id="4" name="꺾인 연결선 3"/>
              <p:cNvCxnSpPr/>
              <p:nvPr/>
            </p:nvCxnSpPr>
            <p:spPr>
              <a:xfrm>
                <a:off x="-4491585" y="2013436"/>
                <a:ext cx="3096344" cy="1106748"/>
              </a:xfrm>
              <a:prstGeom prst="bentConnector3">
                <a:avLst>
                  <a:gd name="adj1" fmla="val 438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0" name="그룹 139"/>
              <p:cNvGrpSpPr/>
              <p:nvPr/>
            </p:nvGrpSpPr>
            <p:grpSpPr>
              <a:xfrm>
                <a:off x="-4275856" y="2451581"/>
                <a:ext cx="2210666" cy="971251"/>
                <a:chOff x="-2979712" y="1273267"/>
                <a:chExt cx="2210666" cy="971251"/>
              </a:xfrm>
            </p:grpSpPr>
            <p:sp>
              <p:nvSpPr>
                <p:cNvPr id="133" name="직사각형 132"/>
                <p:cNvSpPr/>
                <p:nvPr/>
              </p:nvSpPr>
              <p:spPr>
                <a:xfrm>
                  <a:off x="-2979712" y="1280592"/>
                  <a:ext cx="1368152" cy="96392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사다리꼴 135"/>
                <p:cNvSpPr/>
                <p:nvPr/>
              </p:nvSpPr>
              <p:spPr>
                <a:xfrm rot="5400000">
                  <a:off x="-1951391" y="1616656"/>
                  <a:ext cx="967691" cy="288034"/>
                </a:xfrm>
                <a:prstGeom prst="trapezoid">
                  <a:avLst>
                    <a:gd name="adj" fmla="val 53164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직사각형 136"/>
                <p:cNvSpPr/>
                <p:nvPr/>
              </p:nvSpPr>
              <p:spPr>
                <a:xfrm>
                  <a:off x="-1971600" y="1399855"/>
                  <a:ext cx="210954" cy="56931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직사각형 137"/>
                <p:cNvSpPr/>
                <p:nvPr/>
              </p:nvSpPr>
              <p:spPr>
                <a:xfrm>
                  <a:off x="-1467546" y="1275150"/>
                  <a:ext cx="450081" cy="96392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사다리꼴 138"/>
                <p:cNvSpPr/>
                <p:nvPr/>
              </p:nvSpPr>
              <p:spPr>
                <a:xfrm rot="5400000">
                  <a:off x="-1377101" y="1632903"/>
                  <a:ext cx="967691" cy="248419"/>
                </a:xfrm>
                <a:prstGeom prst="trapezoid">
                  <a:avLst>
                    <a:gd name="adj" fmla="val 53164"/>
                  </a:avLst>
                </a:pr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cxnSp>
            <p:nvCxnSpPr>
              <p:cNvPr id="16" name="직선 연결선 15"/>
              <p:cNvCxnSpPr/>
              <p:nvPr/>
            </p:nvCxnSpPr>
            <p:spPr>
              <a:xfrm flipH="1">
                <a:off x="-4923633" y="3127677"/>
                <a:ext cx="432048" cy="4008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직선 연결선 23"/>
            <p:cNvCxnSpPr/>
            <p:nvPr/>
          </p:nvCxnSpPr>
          <p:spPr>
            <a:xfrm flipV="1">
              <a:off x="-963488" y="3314182"/>
              <a:ext cx="288032" cy="43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 flipV="1">
              <a:off x="-891480" y="3144764"/>
              <a:ext cx="165893" cy="1406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-3772390" y="3339911"/>
              <a:ext cx="50435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50cm</a:t>
              </a:r>
            </a:p>
          </p:txBody>
        </p:sp>
        <p:cxnSp>
          <p:nvCxnSpPr>
            <p:cNvPr id="105" name="직선 화살표 연결선 104"/>
            <p:cNvCxnSpPr/>
            <p:nvPr/>
          </p:nvCxnSpPr>
          <p:spPr>
            <a:xfrm>
              <a:off x="-3528391" y="3238338"/>
              <a:ext cx="260052" cy="98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 rot="19814850">
              <a:off x="-2285866" y="2004633"/>
              <a:ext cx="262832" cy="25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♫</a:t>
              </a:r>
            </a:p>
          </p:txBody>
        </p:sp>
        <p:sp>
          <p:nvSpPr>
            <p:cNvPr id="120" name="Text Box 11"/>
            <p:cNvSpPr txBox="1">
              <a:spLocks noChangeArrowheads="1"/>
            </p:cNvSpPr>
            <p:nvPr/>
          </p:nvSpPr>
          <p:spPr bwMode="auto">
            <a:xfrm>
              <a:off x="-3051720" y="2125366"/>
              <a:ext cx="266316" cy="26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dirty="0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♫</a:t>
              </a:r>
            </a:p>
          </p:txBody>
        </p:sp>
        <p:sp>
          <p:nvSpPr>
            <p:cNvPr id="132" name="Text Box 11"/>
            <p:cNvSpPr txBox="1">
              <a:spLocks noChangeArrowheads="1"/>
            </p:cNvSpPr>
            <p:nvPr/>
          </p:nvSpPr>
          <p:spPr bwMode="auto">
            <a:xfrm rot="3259622">
              <a:off x="-3867532" y="2572798"/>
              <a:ext cx="190282" cy="27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400" dirty="0" smtClean="0">
                  <a:solidFill>
                    <a:srgbClr val="00B0F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♪</a:t>
              </a:r>
            </a:p>
          </p:txBody>
        </p:sp>
        <p:sp>
          <p:nvSpPr>
            <p:cNvPr id="134" name="Text Box 11"/>
            <p:cNvSpPr txBox="1">
              <a:spLocks noChangeArrowheads="1"/>
            </p:cNvSpPr>
            <p:nvPr/>
          </p:nvSpPr>
          <p:spPr bwMode="auto">
            <a:xfrm>
              <a:off x="-3831428" y="2121467"/>
              <a:ext cx="263272" cy="246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♥</a:t>
              </a:r>
            </a:p>
          </p:txBody>
        </p:sp>
      </p:grpSp>
      <p:sp>
        <p:nvSpPr>
          <p:cNvPr id="135" name="직사각형 134"/>
          <p:cNvSpPr/>
          <p:nvPr/>
        </p:nvSpPr>
        <p:spPr>
          <a:xfrm>
            <a:off x="3717473" y="6594895"/>
            <a:ext cx="2642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제품 설치 </a:t>
            </a:r>
            <a:r>
              <a:rPr kumimoji="1" lang="ko-KR" altLang="en-US" sz="900" dirty="0" err="1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바닥면이</a:t>
            </a: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평탄하고 고르지 않으면     진동과 소음의 원인이 되며 고장의 원인이 될    수 있습니다</a:t>
            </a:r>
            <a:r>
              <a:rPr kumimoji="1" lang="en-US" altLang="ko-KR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</a:t>
            </a:r>
            <a:endParaRPr kumimoji="1" lang="en-US" altLang="ko-KR" sz="900" dirty="0" smtClean="0">
              <a:solidFill>
                <a:srgbClr val="404040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marL="171450" indent="-17145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1" lang="en-US" altLang="ko-KR" sz="900" dirty="0">
              <a:solidFill>
                <a:srgbClr val="404040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marL="171450" indent="-17145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탈취기의 배기호스 설치를 쉽게 할 수 있도록 </a:t>
            </a:r>
            <a:endParaRPr kumimoji="1" lang="en-US" altLang="ko-KR" sz="900" dirty="0" smtClean="0">
              <a:solidFill>
                <a:srgbClr val="404040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    </a:t>
            </a: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벽면과 약 </a:t>
            </a:r>
            <a:r>
              <a:rPr kumimoji="1" lang="en-US" altLang="ko-KR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50cm </a:t>
            </a:r>
            <a:r>
              <a:rPr kumimoji="1" lang="ko-KR" altLang="en-US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이상의 거리를 유지 하세요</a:t>
            </a:r>
            <a:r>
              <a:rPr kumimoji="1" lang="en-US" altLang="ko-KR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44962" y="1739493"/>
            <a:ext cx="6495912" cy="2738896"/>
            <a:chOff x="188640" y="1385450"/>
            <a:chExt cx="6495912" cy="334496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88640" y="1410562"/>
              <a:ext cx="3239761" cy="3319855"/>
              <a:chOff x="763" y="612"/>
              <a:chExt cx="1836" cy="1322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849" y="612"/>
                <a:ext cx="1153" cy="499"/>
                <a:chOff x="928" y="618"/>
                <a:chExt cx="1153" cy="499"/>
              </a:xfrm>
            </p:grpSpPr>
            <p:sp>
              <p:nvSpPr>
                <p:cNvPr id="80" name="AutoShape 6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151" cy="499"/>
                </a:xfrm>
                <a:prstGeom prst="homePlate">
                  <a:avLst>
                    <a:gd name="adj" fmla="val 45299"/>
                  </a:avLst>
                </a:prstGeom>
                <a:gradFill>
                  <a:gsLst>
                    <a:gs pos="0">
                      <a:srgbClr val="003300"/>
                    </a:gs>
                    <a:gs pos="51000">
                      <a:srgbClr val="9FBB15"/>
                    </a:gs>
                    <a:gs pos="100000">
                      <a:srgbClr val="FFFFD5"/>
                    </a:gs>
                  </a:gsLst>
                  <a:lin ang="13500000" scaled="1"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28" y="629"/>
                  <a:ext cx="893" cy="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Y견고딕" pitchFamily="18" charset="-127"/>
                      <a:ea typeface="HY견고딕" pitchFamily="18" charset="-127"/>
                    </a:rPr>
                    <a:t>설치 환경은</a:t>
                  </a:r>
                  <a:r>
                    <a:rPr kumimoji="1" lang="en-US" altLang="ko-KR" sz="1200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HY견고딕" pitchFamily="18" charset="-127"/>
                      <a:ea typeface="HY견고딕" pitchFamily="18" charset="-127"/>
                    </a:rPr>
                    <a:t>?</a:t>
                  </a:r>
                  <a:endParaRPr kumimoji="1" lang="ko-KR" altLang="ko-KR" sz="1200" dirty="0" smtClean="0">
                    <a:solidFill>
                      <a:schemeClr val="accent6">
                        <a:lumMod val="75000"/>
                      </a:schemeClr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763" y="750"/>
                <a:ext cx="1836" cy="1184"/>
                <a:chOff x="763" y="750"/>
                <a:chExt cx="1836" cy="1184"/>
              </a:xfrm>
            </p:grpSpPr>
            <p:sp>
              <p:nvSpPr>
                <p:cNvPr id="77" name="AutoShape 9"/>
                <p:cNvSpPr>
                  <a:spLocks noChangeArrowheads="1"/>
                </p:cNvSpPr>
                <p:nvPr/>
              </p:nvSpPr>
              <p:spPr bwMode="auto">
                <a:xfrm>
                  <a:off x="763" y="750"/>
                  <a:ext cx="1836" cy="1184"/>
                </a:xfrm>
                <a:prstGeom prst="roundRect">
                  <a:avLst>
                    <a:gd name="adj" fmla="val 6565"/>
                  </a:avLst>
                </a:prstGeom>
                <a:gradFill>
                  <a:gsLst>
                    <a:gs pos="0">
                      <a:srgbClr val="003300"/>
                    </a:gs>
                    <a:gs pos="51000">
                      <a:srgbClr val="9FBB15"/>
                    </a:gs>
                    <a:gs pos="100000">
                      <a:srgbClr val="FFFFD5"/>
                    </a:gs>
                  </a:gsLst>
                  <a:lin ang="13500000" scaled="1"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" name="AutoShape 10"/>
                <p:cNvSpPr>
                  <a:spLocks noChangeArrowheads="1"/>
                </p:cNvSpPr>
                <p:nvPr/>
              </p:nvSpPr>
              <p:spPr bwMode="auto">
                <a:xfrm>
                  <a:off x="819" y="811"/>
                  <a:ext cx="1724" cy="1061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39" name="Group 4"/>
            <p:cNvGrpSpPr>
              <a:grpSpLocks/>
            </p:cNvGrpSpPr>
            <p:nvPr/>
          </p:nvGrpSpPr>
          <p:grpSpPr bwMode="auto">
            <a:xfrm>
              <a:off x="3545144" y="1385450"/>
              <a:ext cx="3139408" cy="3344967"/>
              <a:chOff x="773" y="612"/>
              <a:chExt cx="1836" cy="1332"/>
            </a:xfrm>
          </p:grpSpPr>
          <p:grpSp>
            <p:nvGrpSpPr>
              <p:cNvPr id="40" name="Group 5"/>
              <p:cNvGrpSpPr>
                <a:grpSpLocks/>
              </p:cNvGrpSpPr>
              <p:nvPr/>
            </p:nvGrpSpPr>
            <p:grpSpPr bwMode="auto">
              <a:xfrm>
                <a:off x="851" y="612"/>
                <a:ext cx="1060" cy="499"/>
                <a:chOff x="930" y="618"/>
                <a:chExt cx="1060" cy="499"/>
              </a:xfrm>
            </p:grpSpPr>
            <p:sp>
              <p:nvSpPr>
                <p:cNvPr id="45" name="AutoShape 6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060" cy="499"/>
                </a:xfrm>
                <a:prstGeom prst="homePlate">
                  <a:avLst>
                    <a:gd name="adj" fmla="val 45299"/>
                  </a:avLst>
                </a:prstGeom>
                <a:gradFill flip="none" rotWithShape="1">
                  <a:gsLst>
                    <a:gs pos="0">
                      <a:srgbClr val="F5AE1F">
                        <a:shade val="30000"/>
                        <a:satMod val="115000"/>
                      </a:srgbClr>
                    </a:gs>
                    <a:gs pos="50000">
                      <a:srgbClr val="F5AE1F">
                        <a:shade val="67500"/>
                        <a:satMod val="115000"/>
                      </a:srgbClr>
                    </a:gs>
                    <a:gs pos="100000">
                      <a:srgbClr val="F5AE1F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56" y="629"/>
                  <a:ext cx="800" cy="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rgbClr val="7030A0"/>
                      </a:solidFill>
                      <a:latin typeface="HY견고딕" pitchFamily="18" charset="-127"/>
                      <a:ea typeface="HY견고딕" pitchFamily="18" charset="-127"/>
                    </a:rPr>
                    <a:t>실외설치 조건은</a:t>
                  </a:r>
                  <a:r>
                    <a:rPr kumimoji="1" lang="en-US" altLang="ko-KR" sz="1200" dirty="0" smtClean="0">
                      <a:solidFill>
                        <a:srgbClr val="7030A0"/>
                      </a:solidFill>
                      <a:latin typeface="HY견고딕" pitchFamily="18" charset="-127"/>
                      <a:ea typeface="HY견고딕" pitchFamily="18" charset="-127"/>
                    </a:rPr>
                    <a:t>?</a:t>
                  </a:r>
                  <a:endParaRPr kumimoji="1" lang="ko-KR" altLang="ko-KR" sz="1200" dirty="0" smtClean="0">
                    <a:solidFill>
                      <a:srgbClr val="7030A0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41" name="Group 8"/>
              <p:cNvGrpSpPr>
                <a:grpSpLocks/>
              </p:cNvGrpSpPr>
              <p:nvPr/>
            </p:nvGrpSpPr>
            <p:grpSpPr bwMode="auto">
              <a:xfrm>
                <a:off x="773" y="760"/>
                <a:ext cx="1836" cy="1184"/>
                <a:chOff x="773" y="760"/>
                <a:chExt cx="1836" cy="1184"/>
              </a:xfrm>
            </p:grpSpPr>
            <p:sp>
              <p:nvSpPr>
                <p:cNvPr id="42" name="AutoShape 9"/>
                <p:cNvSpPr>
                  <a:spLocks noChangeArrowheads="1"/>
                </p:cNvSpPr>
                <p:nvPr/>
              </p:nvSpPr>
              <p:spPr bwMode="auto">
                <a:xfrm>
                  <a:off x="773" y="760"/>
                  <a:ext cx="1836" cy="1184"/>
                </a:xfrm>
                <a:prstGeom prst="roundRect">
                  <a:avLst>
                    <a:gd name="adj" fmla="val 6565"/>
                  </a:avLst>
                </a:prstGeom>
                <a:gradFill flip="none" rotWithShape="1">
                  <a:gsLst>
                    <a:gs pos="0">
                      <a:srgbClr val="F5AE1F">
                        <a:shade val="30000"/>
                        <a:satMod val="115000"/>
                      </a:srgbClr>
                    </a:gs>
                    <a:gs pos="50000">
                      <a:srgbClr val="F5AE1F">
                        <a:shade val="67500"/>
                        <a:satMod val="115000"/>
                      </a:srgbClr>
                    </a:gs>
                    <a:gs pos="100000">
                      <a:srgbClr val="F5AE1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43" name="AutoShape 10"/>
                <p:cNvSpPr>
                  <a:spLocks noChangeArrowheads="1"/>
                </p:cNvSpPr>
                <p:nvPr/>
              </p:nvSpPr>
              <p:spPr bwMode="auto">
                <a:xfrm>
                  <a:off x="829" y="821"/>
                  <a:ext cx="1724" cy="1061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29" name="그룹 28"/>
            <p:cNvGrpSpPr/>
            <p:nvPr/>
          </p:nvGrpSpPr>
          <p:grpSpPr>
            <a:xfrm>
              <a:off x="434654" y="2583880"/>
              <a:ext cx="2736304" cy="1922354"/>
              <a:chOff x="-4203851" y="2739864"/>
              <a:chExt cx="2736304" cy="1922354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-3767424" y="4588095"/>
                <a:ext cx="1870367" cy="7200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-1971600" y="3483876"/>
                <a:ext cx="149086" cy="11783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-3841966" y="3481762"/>
                <a:ext cx="149086" cy="117834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9" name="대각선 줄무늬 48"/>
              <p:cNvSpPr/>
              <p:nvPr/>
            </p:nvSpPr>
            <p:spPr>
              <a:xfrm rot="5400000" flipH="1">
                <a:off x="-4007519" y="2543532"/>
                <a:ext cx="1002252" cy="1394916"/>
              </a:xfrm>
              <a:prstGeom prst="diagStripe">
                <a:avLst>
                  <a:gd name="adj" fmla="val 81745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대각선 줄무늬 51"/>
              <p:cNvSpPr/>
              <p:nvPr/>
            </p:nvSpPr>
            <p:spPr>
              <a:xfrm rot="5400000" flipH="1" flipV="1">
                <a:off x="-2635950" y="2573715"/>
                <a:ext cx="995414" cy="1341393"/>
              </a:xfrm>
              <a:prstGeom prst="diagStripe">
                <a:avLst>
                  <a:gd name="adj" fmla="val 83019"/>
                </a:avLst>
              </a:prstGeom>
              <a:solidFill>
                <a:schemeClr val="bg2">
                  <a:lumMod val="9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-2839856" y="4070932"/>
                <a:ext cx="576064" cy="41879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-2223458" y="4067450"/>
                <a:ext cx="170429" cy="41879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-2492476" y="4160912"/>
                <a:ext cx="210954" cy="569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Text Box 11"/>
              <p:cNvSpPr txBox="1">
                <a:spLocks noChangeArrowheads="1"/>
              </p:cNvSpPr>
              <p:nvPr/>
            </p:nvSpPr>
            <p:spPr bwMode="auto">
              <a:xfrm>
                <a:off x="-3170978" y="4196662"/>
                <a:ext cx="263272" cy="246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♥</a:t>
                </a:r>
              </a:p>
            </p:txBody>
          </p:sp>
          <p:sp>
            <p:nvSpPr>
              <p:cNvPr id="75" name="Text Box 11"/>
              <p:cNvSpPr txBox="1">
                <a:spLocks noChangeArrowheads="1"/>
              </p:cNvSpPr>
              <p:nvPr/>
            </p:nvSpPr>
            <p:spPr bwMode="auto">
              <a:xfrm>
                <a:off x="-2907706" y="3851548"/>
                <a:ext cx="266316" cy="246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dirty="0" smtClean="0">
                    <a:solidFill>
                      <a:srgbClr val="00B05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♫</a:t>
                </a:r>
              </a:p>
            </p:txBody>
          </p:sp>
          <p:sp>
            <p:nvSpPr>
              <p:cNvPr id="76" name="Text Box 11"/>
              <p:cNvSpPr txBox="1">
                <a:spLocks noChangeArrowheads="1"/>
              </p:cNvSpPr>
              <p:nvPr/>
            </p:nvSpPr>
            <p:spPr bwMode="auto">
              <a:xfrm rot="3259622">
                <a:off x="-3217287" y="3824831"/>
                <a:ext cx="190282" cy="2461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dirty="0" smtClean="0">
                    <a:solidFill>
                      <a:srgbClr val="00B0F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♪</a:t>
                </a:r>
              </a:p>
            </p:txBody>
          </p:sp>
          <p:sp>
            <p:nvSpPr>
              <p:cNvPr id="82" name="Text Box 11"/>
              <p:cNvSpPr txBox="1">
                <a:spLocks noChangeArrowheads="1"/>
              </p:cNvSpPr>
              <p:nvPr/>
            </p:nvSpPr>
            <p:spPr bwMode="auto">
              <a:xfrm rot="19814850">
                <a:off x="-2623891" y="3818936"/>
                <a:ext cx="262832" cy="2578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♫</a:t>
                </a: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-3122146" y="3400081"/>
                <a:ext cx="6608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0~40°C</a:t>
                </a: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313855" y="2044463"/>
              <a:ext cx="30438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본 </a:t>
              </a:r>
              <a:r>
                <a:rPr kumimoji="1" lang="ko-KR" altLang="en-US" sz="9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음식물발효소멸기는</a:t>
              </a:r>
              <a:r>
                <a:rPr kumimoji="1" lang="ko-KR" altLang="en-US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실내용이며 실내온도가               </a:t>
              </a:r>
              <a:endParaRPr kumimoji="1" lang="en-US" altLang="ko-KR" sz="9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dirty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en-US" altLang="ko-KR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    0~40°C </a:t>
              </a:r>
              <a:r>
                <a:rPr kumimoji="1" lang="ko-KR" altLang="en-US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내에서 사용하여야 합니다</a:t>
              </a:r>
              <a:r>
                <a:rPr kumimoji="1" lang="en-US" altLang="ko-KR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3900986" y="3581835"/>
              <a:ext cx="272619" cy="4187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해 31"/>
            <p:cNvSpPr/>
            <p:nvPr/>
          </p:nvSpPr>
          <p:spPr>
            <a:xfrm>
              <a:off x="3661151" y="2913919"/>
              <a:ext cx="315383" cy="349016"/>
            </a:xfrm>
            <a:prstGeom prst="sun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웃는 얼굴 30"/>
            <p:cNvSpPr/>
            <p:nvPr/>
          </p:nvSpPr>
          <p:spPr>
            <a:xfrm>
              <a:off x="3732549" y="2996008"/>
              <a:ext cx="162889" cy="175597"/>
            </a:xfrm>
            <a:prstGeom prst="smileyFac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구름 모양 설명선 32"/>
            <p:cNvSpPr/>
            <p:nvPr/>
          </p:nvSpPr>
          <p:spPr>
            <a:xfrm>
              <a:off x="3995685" y="2926329"/>
              <a:ext cx="281180" cy="162129"/>
            </a:xfrm>
            <a:prstGeom prst="cloudCallout">
              <a:avLst>
                <a:gd name="adj1" fmla="val -13846"/>
                <a:gd name="adj2" fmla="val -58804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5" name="직선 연결선 34"/>
            <p:cNvCxnSpPr/>
            <p:nvPr/>
          </p:nvCxnSpPr>
          <p:spPr>
            <a:xfrm>
              <a:off x="4038602" y="3122945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>
            <a:xfrm>
              <a:off x="4042377" y="3289151"/>
              <a:ext cx="0" cy="1986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직선 연결선 99"/>
            <p:cNvCxnSpPr/>
            <p:nvPr/>
          </p:nvCxnSpPr>
          <p:spPr>
            <a:xfrm>
              <a:off x="4120649" y="3130338"/>
              <a:ext cx="0" cy="10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>
            <a:xfrm>
              <a:off x="4221088" y="3126178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직선 연결선 101"/>
            <p:cNvCxnSpPr/>
            <p:nvPr/>
          </p:nvCxnSpPr>
          <p:spPr>
            <a:xfrm>
              <a:off x="4221088" y="3316484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직선 연결선 109"/>
            <p:cNvCxnSpPr/>
            <p:nvPr/>
          </p:nvCxnSpPr>
          <p:spPr>
            <a:xfrm>
              <a:off x="4123573" y="3350832"/>
              <a:ext cx="0" cy="10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4176488" y="3709143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직선 연결선 111"/>
            <p:cNvCxnSpPr/>
            <p:nvPr/>
          </p:nvCxnSpPr>
          <p:spPr>
            <a:xfrm>
              <a:off x="4303903" y="3085006"/>
              <a:ext cx="0" cy="1986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>
            <a:xfrm>
              <a:off x="4304920" y="3386832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곱셈 기호 113"/>
            <p:cNvSpPr/>
            <p:nvPr/>
          </p:nvSpPr>
          <p:spPr>
            <a:xfrm>
              <a:off x="4079089" y="3952458"/>
              <a:ext cx="331809" cy="71519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직사각형 115"/>
            <p:cNvSpPr/>
            <p:nvPr/>
          </p:nvSpPr>
          <p:spPr>
            <a:xfrm>
              <a:off x="5945461" y="3913748"/>
              <a:ext cx="383045" cy="7200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대각선 줄무늬 120"/>
            <p:cNvSpPr/>
            <p:nvPr/>
          </p:nvSpPr>
          <p:spPr>
            <a:xfrm rot="5567344" flipH="1">
              <a:off x="5388099" y="2982049"/>
              <a:ext cx="389902" cy="682386"/>
            </a:xfrm>
            <a:prstGeom prst="diagStripe">
              <a:avLst>
                <a:gd name="adj" fmla="val 81745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직사각형 118"/>
            <p:cNvSpPr/>
            <p:nvPr/>
          </p:nvSpPr>
          <p:spPr>
            <a:xfrm>
              <a:off x="5598628" y="3550127"/>
              <a:ext cx="272379" cy="41879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5903802" y="2978621"/>
              <a:ext cx="83318" cy="100713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대각선 줄무늬 117"/>
            <p:cNvSpPr/>
            <p:nvPr/>
          </p:nvSpPr>
          <p:spPr>
            <a:xfrm rot="5400000" flipH="1">
              <a:off x="5786858" y="2470095"/>
              <a:ext cx="519893" cy="747464"/>
            </a:xfrm>
            <a:prstGeom prst="diagStripe">
              <a:avLst>
                <a:gd name="adj" fmla="val 81745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구름 모양 설명선 121"/>
            <p:cNvSpPr/>
            <p:nvPr/>
          </p:nvSpPr>
          <p:spPr>
            <a:xfrm>
              <a:off x="5398340" y="2791803"/>
              <a:ext cx="369419" cy="211961"/>
            </a:xfrm>
            <a:prstGeom prst="cloudCallout">
              <a:avLst>
                <a:gd name="adj1" fmla="val -13846"/>
                <a:gd name="adj2" fmla="val -58804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해 123"/>
            <p:cNvSpPr/>
            <p:nvPr/>
          </p:nvSpPr>
          <p:spPr>
            <a:xfrm>
              <a:off x="5022192" y="2781322"/>
              <a:ext cx="315383" cy="349016"/>
            </a:xfrm>
            <a:prstGeom prst="sun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웃는 얼굴 122"/>
            <p:cNvSpPr/>
            <p:nvPr/>
          </p:nvSpPr>
          <p:spPr>
            <a:xfrm>
              <a:off x="5093939" y="2862998"/>
              <a:ext cx="162889" cy="175597"/>
            </a:xfrm>
            <a:prstGeom prst="smileyFac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5" name="직선 연결선 124"/>
            <p:cNvCxnSpPr/>
            <p:nvPr/>
          </p:nvCxnSpPr>
          <p:spPr>
            <a:xfrm>
              <a:off x="5598628" y="3045432"/>
              <a:ext cx="0" cy="1986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직선 연결선 125"/>
            <p:cNvCxnSpPr/>
            <p:nvPr/>
          </p:nvCxnSpPr>
          <p:spPr>
            <a:xfrm>
              <a:off x="5551354" y="3115517"/>
              <a:ext cx="0" cy="1986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직선 연결선 126"/>
            <p:cNvCxnSpPr/>
            <p:nvPr/>
          </p:nvCxnSpPr>
          <p:spPr>
            <a:xfrm>
              <a:off x="5445224" y="3003764"/>
              <a:ext cx="0" cy="19866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연결선 127"/>
            <p:cNvCxnSpPr/>
            <p:nvPr/>
          </p:nvCxnSpPr>
          <p:spPr>
            <a:xfrm>
              <a:off x="5661248" y="3031774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직선 연결선 128"/>
            <p:cNvCxnSpPr/>
            <p:nvPr/>
          </p:nvCxnSpPr>
          <p:spPr>
            <a:xfrm>
              <a:off x="5485344" y="3090341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직선 연결선 129"/>
            <p:cNvCxnSpPr/>
            <p:nvPr/>
          </p:nvCxnSpPr>
          <p:spPr>
            <a:xfrm>
              <a:off x="5445224" y="3262935"/>
              <a:ext cx="0" cy="72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도넛 52"/>
            <p:cNvSpPr/>
            <p:nvPr/>
          </p:nvSpPr>
          <p:spPr>
            <a:xfrm>
              <a:off x="5767759" y="4061860"/>
              <a:ext cx="279045" cy="406256"/>
            </a:xfrm>
            <a:prstGeom prst="donu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3709626" y="2033744"/>
              <a:ext cx="281044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부득이하게 실외설치 시는 직사광선과 비를 맞지 않게 설치하여야 하며 동절기에는 얼지 않도록 보온을 하여 주세요</a:t>
              </a:r>
              <a:r>
                <a:rPr kumimoji="1" lang="en-US" altLang="ko-KR" sz="9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94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683" y="2674159"/>
              <a:ext cx="681831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1" name="Text Box 5"/>
          <p:cNvSpPr txBox="1">
            <a:spLocks noChangeArrowheads="1"/>
          </p:cNvSpPr>
          <p:nvPr/>
        </p:nvSpPr>
        <p:spPr bwMode="auto">
          <a:xfrm>
            <a:off x="2419181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9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제품 설치 방법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#1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91" name="Group 2"/>
          <p:cNvGrpSpPr>
            <a:grpSpLocks/>
          </p:cNvGrpSpPr>
          <p:nvPr/>
        </p:nvGrpSpPr>
        <p:grpSpPr bwMode="auto">
          <a:xfrm>
            <a:off x="1655602" y="228601"/>
            <a:ext cx="625884" cy="420608"/>
            <a:chOff x="1656" y="1480"/>
            <a:chExt cx="241" cy="207"/>
          </a:xfrm>
        </p:grpSpPr>
        <p:sp>
          <p:nvSpPr>
            <p:cNvPr id="92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3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05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제품 설치 방법 </a:t>
            </a:r>
            <a:r>
              <a:rPr lang="en-US" altLang="ko-KR" sz="1800" dirty="0" smtClean="0"/>
              <a:t>#2</a:t>
            </a:r>
            <a:endParaRPr lang="ko-KR" altLang="en-US" sz="1800" dirty="0"/>
          </a:p>
        </p:txBody>
      </p:sp>
      <p:grpSp>
        <p:nvGrpSpPr>
          <p:cNvPr id="2" name="그룹 1"/>
          <p:cNvGrpSpPr/>
          <p:nvPr/>
        </p:nvGrpSpPr>
        <p:grpSpPr>
          <a:xfrm>
            <a:off x="361199" y="1472116"/>
            <a:ext cx="6308161" cy="2845751"/>
            <a:chOff x="289191" y="1027265"/>
            <a:chExt cx="6308161" cy="3925734"/>
          </a:xfrm>
        </p:grpSpPr>
        <p:sp>
          <p:nvSpPr>
            <p:cNvPr id="80" name="AutoShape 6"/>
            <p:cNvSpPr>
              <a:spLocks noChangeArrowheads="1"/>
            </p:cNvSpPr>
            <p:nvPr/>
          </p:nvSpPr>
          <p:spPr bwMode="auto">
            <a:xfrm>
              <a:off x="625901" y="1050523"/>
              <a:ext cx="2082106" cy="1513081"/>
            </a:xfrm>
            <a:prstGeom prst="homePlate">
              <a:avLst>
                <a:gd name="adj" fmla="val 45299"/>
              </a:avLst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</a:endParaRPr>
            </a:p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502212" y="1027265"/>
              <a:ext cx="1779754" cy="333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200" dirty="0" smtClean="0">
                  <a:solidFill>
                    <a:schemeClr val="accent6">
                      <a:lumMod val="7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배기호스 설치는</a:t>
              </a:r>
              <a:r>
                <a:rPr kumimoji="1" lang="en-US" altLang="ko-KR" sz="1200" dirty="0" smtClean="0">
                  <a:solidFill>
                    <a:schemeClr val="accent6">
                      <a:lumMod val="7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?</a:t>
              </a:r>
              <a:endParaRPr kumimoji="1" lang="ko-KR" altLang="ko-KR" sz="1200" dirty="0" smtClean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AutoShape 9"/>
            <p:cNvSpPr>
              <a:spLocks noChangeArrowheads="1"/>
            </p:cNvSpPr>
            <p:nvPr/>
          </p:nvSpPr>
          <p:spPr bwMode="auto">
            <a:xfrm>
              <a:off x="289191" y="1362842"/>
              <a:ext cx="6308161" cy="3590157"/>
            </a:xfrm>
            <a:prstGeom prst="roundRect">
              <a:avLst>
                <a:gd name="adj" fmla="val 6565"/>
              </a:avLst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78" name="AutoShape 10"/>
            <p:cNvSpPr>
              <a:spLocks noChangeArrowheads="1"/>
            </p:cNvSpPr>
            <p:nvPr/>
          </p:nvSpPr>
          <p:spPr bwMode="auto">
            <a:xfrm>
              <a:off x="515955" y="1653936"/>
              <a:ext cx="5923349" cy="3059517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635409" y="2895972"/>
              <a:ext cx="3764690" cy="1257651"/>
              <a:chOff x="-4251307" y="3415363"/>
              <a:chExt cx="1406020" cy="725153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-3421351" y="3419984"/>
                <a:ext cx="576064" cy="72053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-4251307" y="3467857"/>
                <a:ext cx="33044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배기관</a:t>
                </a:r>
                <a:endParaRPr kumimoji="1" lang="en-US" altLang="ko-KR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-3711800" y="3415363"/>
                <a:ext cx="170429" cy="720532"/>
              </a:xfrm>
              <a:prstGeom prst="rect">
                <a:avLst/>
              </a:prstGeom>
              <a:gradFill flip="none" rotWithShape="1">
                <a:gsLst>
                  <a:gs pos="0">
                    <a:schemeClr val="bg2">
                      <a:shade val="30000"/>
                      <a:satMod val="115000"/>
                    </a:schemeClr>
                  </a:gs>
                  <a:gs pos="50000">
                    <a:schemeClr val="bg2">
                      <a:shade val="67500"/>
                      <a:satMod val="115000"/>
                    </a:schemeClr>
                  </a:gs>
                  <a:gs pos="100000">
                    <a:schemeClr val="bg2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직사각형 25"/>
            <p:cNvSpPr/>
            <p:nvPr/>
          </p:nvSpPr>
          <p:spPr>
            <a:xfrm>
              <a:off x="3255797" y="1943517"/>
              <a:ext cx="3098699" cy="71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발효소멸기와 탈취기의 간격을 </a:t>
              </a:r>
              <a:r>
                <a:rPr kumimoji="1" lang="en-US" altLang="ko-KR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10cm </a:t>
              </a:r>
              <a:r>
                <a:rPr kumimoji="1" lang="ko-KR" altLang="en-US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정도로</a:t>
              </a:r>
              <a:endParaRPr kumimoji="1" lang="en-US" altLang="ko-KR" sz="105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50" dirty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en-US" altLang="ko-KR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   </a:t>
              </a:r>
              <a:r>
                <a:rPr kumimoji="1" lang="ko-KR" altLang="en-US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유지하세요</a:t>
              </a:r>
              <a:r>
                <a:rPr kumimoji="1" lang="en-US" altLang="ko-KR" sz="105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1" name="원통 10"/>
            <p:cNvSpPr/>
            <p:nvPr/>
          </p:nvSpPr>
          <p:spPr>
            <a:xfrm rot="16200000">
              <a:off x="2654534" y="3665139"/>
              <a:ext cx="112990" cy="697255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266255" y="2058087"/>
              <a:ext cx="99021" cy="8294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달 14"/>
            <p:cNvSpPr/>
            <p:nvPr/>
          </p:nvSpPr>
          <p:spPr>
            <a:xfrm>
              <a:off x="2283097" y="3939711"/>
              <a:ext cx="156165" cy="148110"/>
            </a:xfrm>
            <a:prstGeom prst="moon">
              <a:avLst>
                <a:gd name="adj" fmla="val 6931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달 105"/>
            <p:cNvSpPr/>
            <p:nvPr/>
          </p:nvSpPr>
          <p:spPr>
            <a:xfrm rot="10800000">
              <a:off x="2981574" y="3939710"/>
              <a:ext cx="156165" cy="148110"/>
            </a:xfrm>
            <a:prstGeom prst="moon">
              <a:avLst>
                <a:gd name="adj" fmla="val 69314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/>
            <p:cNvSpPr/>
            <p:nvPr/>
          </p:nvSpPr>
          <p:spPr>
            <a:xfrm>
              <a:off x="2117723" y="1824933"/>
              <a:ext cx="396085" cy="20400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1459550" y="3331511"/>
              <a:ext cx="979712" cy="6081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>
            <a:xfrm flipV="1">
              <a:off x="1459550" y="2573348"/>
              <a:ext cx="806704" cy="5577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>
              <a:off x="2536298" y="4288191"/>
              <a:ext cx="0" cy="339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직선 연결선 140"/>
            <p:cNvCxnSpPr/>
            <p:nvPr/>
          </p:nvCxnSpPr>
          <p:spPr>
            <a:xfrm>
              <a:off x="2857658" y="4316188"/>
              <a:ext cx="0" cy="339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직선 화살표 연결선 50"/>
            <p:cNvCxnSpPr/>
            <p:nvPr/>
          </p:nvCxnSpPr>
          <p:spPr>
            <a:xfrm>
              <a:off x="2174960" y="4431053"/>
              <a:ext cx="31435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직선 화살표 연결선 141"/>
            <p:cNvCxnSpPr/>
            <p:nvPr/>
          </p:nvCxnSpPr>
          <p:spPr>
            <a:xfrm flipH="1">
              <a:off x="2903904" y="4448314"/>
              <a:ext cx="40207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 Box 11"/>
            <p:cNvSpPr txBox="1">
              <a:spLocks noChangeArrowheads="1"/>
            </p:cNvSpPr>
            <p:nvPr/>
          </p:nvSpPr>
          <p:spPr bwMode="auto">
            <a:xfrm>
              <a:off x="3370902" y="4244533"/>
              <a:ext cx="884770" cy="427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1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10cm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421746" y="6074795"/>
            <a:ext cx="6255782" cy="2348341"/>
            <a:chOff x="413578" y="5871659"/>
            <a:chExt cx="6255782" cy="3190622"/>
          </a:xfrm>
        </p:grpSpPr>
        <p:grpSp>
          <p:nvGrpSpPr>
            <p:cNvPr id="144" name="그룹 143"/>
            <p:cNvGrpSpPr/>
            <p:nvPr/>
          </p:nvGrpSpPr>
          <p:grpSpPr>
            <a:xfrm>
              <a:off x="648408" y="6497590"/>
              <a:ext cx="3865237" cy="2408578"/>
              <a:chOff x="1760640" y="2279182"/>
              <a:chExt cx="2810789" cy="1388770"/>
            </a:xfrm>
          </p:grpSpPr>
          <p:grpSp>
            <p:nvGrpSpPr>
              <p:cNvPr id="145" name="그룹 144"/>
              <p:cNvGrpSpPr/>
              <p:nvPr/>
            </p:nvGrpSpPr>
            <p:grpSpPr>
              <a:xfrm>
                <a:off x="1760640" y="2896736"/>
                <a:ext cx="2810789" cy="771216"/>
                <a:chOff x="-3711800" y="3415363"/>
                <a:chExt cx="1443572" cy="771216"/>
              </a:xfrm>
            </p:grpSpPr>
            <p:sp>
              <p:nvSpPr>
                <p:cNvPr id="159" name="직사각형 158"/>
                <p:cNvSpPr/>
                <p:nvPr/>
              </p:nvSpPr>
              <p:spPr>
                <a:xfrm>
                  <a:off x="-3421351" y="3419984"/>
                  <a:ext cx="576064" cy="720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20000"/>
                        <a:lumOff val="80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20000"/>
                        <a:lumOff val="80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6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-2598668" y="4044610"/>
                  <a:ext cx="330440" cy="1419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fontAlgn="base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ko-KR" altLang="en-US" sz="1100" dirty="0" smtClean="0"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전원선</a:t>
                  </a:r>
                  <a:endParaRPr kumimoji="1" lang="en-US" altLang="ko-KR" sz="1100" dirty="0" smtClean="0">
                    <a:latin typeface="Arial" pitchFamily="34" charset="0"/>
                    <a:ea typeface="맑은 고딕" pitchFamily="50" charset="-127"/>
                    <a:cs typeface="굴림" pitchFamily="50" charset="-127"/>
                  </a:endParaRPr>
                </a:p>
              </p:txBody>
            </p:sp>
            <p:sp>
              <p:nvSpPr>
                <p:cNvPr id="161" name="직사각형 160"/>
                <p:cNvSpPr/>
                <p:nvPr/>
              </p:nvSpPr>
              <p:spPr>
                <a:xfrm>
                  <a:off x="-3711800" y="3415363"/>
                  <a:ext cx="170429" cy="72053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>
                        <a:shade val="30000"/>
                        <a:satMod val="115000"/>
                      </a:schemeClr>
                    </a:gs>
                    <a:gs pos="50000">
                      <a:schemeClr val="bg2">
                        <a:shade val="67500"/>
                        <a:satMod val="115000"/>
                      </a:schemeClr>
                    </a:gs>
                    <a:gs pos="100000">
                      <a:schemeClr val="bg2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7" name="원통 146"/>
              <p:cNvSpPr/>
              <p:nvPr/>
            </p:nvSpPr>
            <p:spPr>
              <a:xfrm rot="16200000">
                <a:off x="2186973" y="3287728"/>
                <a:ext cx="65149" cy="507042"/>
              </a:xfrm>
              <a:prstGeom prst="can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8" name="직사각형 147"/>
              <p:cNvSpPr/>
              <p:nvPr/>
            </p:nvSpPr>
            <p:spPr>
              <a:xfrm>
                <a:off x="1896109" y="2413617"/>
                <a:ext cx="72008" cy="47824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9" name="달 148"/>
              <p:cNvSpPr/>
              <p:nvPr/>
            </p:nvSpPr>
            <p:spPr>
              <a:xfrm>
                <a:off x="1908357" y="3498549"/>
                <a:ext cx="113563" cy="85399"/>
              </a:xfrm>
              <a:prstGeom prst="moon">
                <a:avLst>
                  <a:gd name="adj" fmla="val 69314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0" name="달 149"/>
              <p:cNvSpPr/>
              <p:nvPr/>
            </p:nvSpPr>
            <p:spPr>
              <a:xfrm rot="10800000">
                <a:off x="2416287" y="3498548"/>
                <a:ext cx="113563" cy="85399"/>
              </a:xfrm>
              <a:prstGeom prst="moon">
                <a:avLst>
                  <a:gd name="adj" fmla="val 69314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1" name="이등변 삼각형 150"/>
              <p:cNvSpPr/>
              <p:nvPr/>
            </p:nvSpPr>
            <p:spPr>
              <a:xfrm>
                <a:off x="1788097" y="2279182"/>
                <a:ext cx="288032" cy="117628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62" name="Picture 4" descr="http://cfile235.uf.daum.net/image/251CA43653BB5FFB330A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28913">
              <a:off x="5490595" y="8141888"/>
              <a:ext cx="646902" cy="646902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" name="Text Box 7"/>
            <p:cNvSpPr txBox="1">
              <a:spLocks noChangeArrowheads="1"/>
            </p:cNvSpPr>
            <p:nvPr/>
          </p:nvSpPr>
          <p:spPr bwMode="auto">
            <a:xfrm>
              <a:off x="413578" y="5971134"/>
              <a:ext cx="24440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전원선 연결 및 주의점은</a:t>
              </a:r>
              <a:r>
                <a:rPr kumimoji="1" lang="en-US" altLang="ko-KR" sz="14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?</a:t>
              </a:r>
              <a:endParaRPr kumimoji="1" lang="ko-KR" altLang="ko-KR" sz="1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폭발 2 70"/>
            <p:cNvSpPr/>
            <p:nvPr/>
          </p:nvSpPr>
          <p:spPr>
            <a:xfrm>
              <a:off x="1948458" y="5871659"/>
              <a:ext cx="4720902" cy="1908544"/>
            </a:xfrm>
            <a:prstGeom prst="irregularSeal2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U자형 화살표 67"/>
            <p:cNvSpPr/>
            <p:nvPr/>
          </p:nvSpPr>
          <p:spPr>
            <a:xfrm rot="10800000">
              <a:off x="1732206" y="8742919"/>
              <a:ext cx="4162162" cy="319362"/>
            </a:xfrm>
            <a:prstGeom prst="uturnArrow">
              <a:avLst>
                <a:gd name="adj1" fmla="val 19989"/>
                <a:gd name="adj2" fmla="val 10844"/>
                <a:gd name="adj3" fmla="val 0"/>
                <a:gd name="adj4" fmla="val 43750"/>
                <a:gd name="adj5" fmla="val 10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Text Box 7"/>
            <p:cNvSpPr txBox="1">
              <a:spLocks noChangeArrowheads="1"/>
            </p:cNvSpPr>
            <p:nvPr/>
          </p:nvSpPr>
          <p:spPr bwMode="auto">
            <a:xfrm>
              <a:off x="3103325" y="6393160"/>
              <a:ext cx="2820640" cy="972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ko-KR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- </a:t>
              </a:r>
              <a:r>
                <a:rPr kumimoji="1" lang="ko-KR" alt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본 제품은 </a:t>
              </a:r>
              <a:r>
                <a:rPr kumimoji="1" lang="en-US" altLang="ko-KR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380V 3</a:t>
              </a:r>
              <a:r>
                <a:rPr kumimoji="1" lang="ko-KR" alt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상전용입니다</a:t>
              </a:r>
              <a:r>
                <a:rPr kumimoji="1" lang="en-US" altLang="ko-KR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.</a:t>
              </a:r>
            </a:p>
            <a:p>
              <a:pPr marL="171450" marR="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1" lang="ko-KR" alt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반드시 전용 전원선 사용</a:t>
              </a:r>
              <a:r>
                <a:rPr kumimoji="1" lang="en-US" altLang="ko-KR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!!!</a:t>
              </a:r>
            </a:p>
            <a:p>
              <a:pPr marL="171450" marR="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1" lang="ko-KR" alt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전용차단기 설치 하여야</a:t>
              </a:r>
              <a:r>
                <a:rPr kumimoji="1" lang="en-US" altLang="ko-KR" sz="9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kumimoji="1" lang="ko-KR" altLang="en-US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함</a:t>
              </a:r>
              <a:r>
                <a:rPr kumimoji="1" lang="en-US" altLang="ko-KR" sz="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.</a:t>
              </a:r>
              <a:endParaRPr kumimoji="1" lang="ko-KR" altLang="ko-KR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번개 71"/>
            <p:cNvSpPr/>
            <p:nvPr/>
          </p:nvSpPr>
          <p:spPr>
            <a:xfrm>
              <a:off x="1856875" y="7780203"/>
              <a:ext cx="626368" cy="685136"/>
            </a:xfrm>
            <a:prstGeom prst="lightningBol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Text Box 11"/>
            <p:cNvSpPr txBox="1">
              <a:spLocks noChangeArrowheads="1"/>
            </p:cNvSpPr>
            <p:nvPr/>
          </p:nvSpPr>
          <p:spPr bwMode="auto">
            <a:xfrm>
              <a:off x="4666045" y="7901398"/>
              <a:ext cx="88477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전용차단기</a:t>
              </a:r>
              <a:endParaRPr kumimoji="1" lang="en-US" altLang="ko-KR" sz="1100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sp>
        <p:nvSpPr>
          <p:cNvPr id="166" name="Text Box 5"/>
          <p:cNvSpPr txBox="1">
            <a:spLocks noChangeArrowheads="1"/>
          </p:cNvSpPr>
          <p:nvPr/>
        </p:nvSpPr>
        <p:spPr bwMode="auto">
          <a:xfrm>
            <a:off x="2419181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10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제품 설치 방법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#2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772152" y="238759"/>
            <a:ext cx="624765" cy="420130"/>
            <a:chOff x="1772152" y="238759"/>
            <a:chExt cx="624765" cy="420130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 rot="1097672">
              <a:off x="1772152" y="238759"/>
              <a:ext cx="586929" cy="367778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1946153" y="289557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05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5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1729224" y="1634340"/>
            <a:ext cx="60486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제품을 정확한 위치에 설치하여 주세요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.(9, 10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페이지 참조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)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err="1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분해조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내부에 물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약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15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리터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을 고루 부어 주세요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투입구 뚜껑을 닫은 후 배전함의 전용차단기를 올려 주세요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err="1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발효소멸기의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전원 램프 점등을 확인 하세요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050" dirty="0" smtClean="0">
              <a:solidFill>
                <a:srgbClr val="404040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5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제품을 사용 할 준비가 완료되었습니다</a:t>
            </a:r>
            <a:r>
              <a:rPr kumimoji="1" lang="en-US" altLang="ko-KR" sz="105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409567" y="4080372"/>
            <a:ext cx="1291908" cy="1349978"/>
            <a:chOff x="456358" y="3073377"/>
            <a:chExt cx="1349901" cy="1349978"/>
          </a:xfrm>
        </p:grpSpPr>
        <p:sp>
          <p:nvSpPr>
            <p:cNvPr id="58" name="Oval 31"/>
            <p:cNvSpPr>
              <a:spLocks noChangeArrowheads="1"/>
            </p:cNvSpPr>
            <p:nvPr/>
          </p:nvSpPr>
          <p:spPr bwMode="auto">
            <a:xfrm>
              <a:off x="456358" y="3073377"/>
              <a:ext cx="1349901" cy="1349978"/>
            </a:xfrm>
            <a:prstGeom prst="ellipse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51358" y="3168382"/>
              <a:ext cx="1159900" cy="115996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563143" y="3379035"/>
              <a:ext cx="1136329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400" dirty="0" smtClean="0">
                  <a:latin typeface="HY견고딕" pitchFamily="18" charset="-127"/>
                  <a:ea typeface="HY견고딕" pitchFamily="18" charset="-127"/>
                </a:rPr>
                <a:t>제품        사용 방법</a:t>
              </a:r>
              <a:endParaRPr kumimoji="1" lang="ko-KR" altLang="ko-KR" sz="1400" dirty="0" smtClean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96788" y="1591545"/>
            <a:ext cx="1266984" cy="1248361"/>
            <a:chOff x="462240" y="1205554"/>
            <a:chExt cx="1266984" cy="1248361"/>
          </a:xfrm>
        </p:grpSpPr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480990" y="1205554"/>
              <a:ext cx="1236014" cy="1248361"/>
            </a:xfrm>
            <a:prstGeom prst="ellipse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62240" y="1293409"/>
              <a:ext cx="1266984" cy="1072652"/>
              <a:chOff x="462240" y="1293409"/>
              <a:chExt cx="1266984" cy="1072652"/>
            </a:xfrm>
          </p:grpSpPr>
          <p:sp>
            <p:nvSpPr>
              <p:cNvPr id="62" name="Oval 31"/>
              <p:cNvSpPr>
                <a:spLocks noChangeArrowheads="1"/>
              </p:cNvSpPr>
              <p:nvPr/>
            </p:nvSpPr>
            <p:spPr bwMode="auto">
              <a:xfrm>
                <a:off x="573585" y="1293409"/>
                <a:ext cx="1062042" cy="10726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Text Box 32"/>
              <p:cNvSpPr txBox="1">
                <a:spLocks noChangeArrowheads="1"/>
              </p:cNvSpPr>
              <p:nvPr/>
            </p:nvSpPr>
            <p:spPr bwMode="auto">
              <a:xfrm>
                <a:off x="462240" y="1634340"/>
                <a:ext cx="126698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400" dirty="0" smtClean="0">
                    <a:latin typeface="HY견고딕" pitchFamily="18" charset="-127"/>
                    <a:ea typeface="HY견고딕" pitchFamily="18" charset="-127"/>
                  </a:rPr>
                  <a:t>운전준비</a:t>
                </a:r>
                <a:endParaRPr kumimoji="1" lang="ko-KR" altLang="ko-KR" sz="15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36" name="직사각형 35"/>
          <p:cNvSpPr/>
          <p:nvPr/>
        </p:nvSpPr>
        <p:spPr>
          <a:xfrm>
            <a:off x="1809365" y="4060744"/>
            <a:ext cx="6048672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작동 준비가 다 되셨나요</a:t>
            </a:r>
            <a:r>
              <a:rPr kumimoji="1" lang="en-US" altLang="ko-KR" sz="110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?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그러면 다음과 같이 제품을 사용하여 주세요</a:t>
            </a:r>
            <a:r>
              <a:rPr kumimoji="1" lang="en-US" altLang="ko-KR" sz="1100" b="1" i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28600" lvl="0" indent="-2286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투입구 뚜껑을 열어 주세요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28600" lvl="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음식물 쓰레기를 </a:t>
            </a:r>
            <a:r>
              <a:rPr kumimoji="1" lang="ko-KR" altLang="en-US" sz="1000" dirty="0" err="1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분해조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안에 넣어 주세요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28600" lvl="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뚜껑을 닫아 주시면 모든 기능이 전자동으로 운전됩니다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900" dirty="0" smtClean="0">
              <a:solidFill>
                <a:srgbClr val="404040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56358" y="6600929"/>
            <a:ext cx="6211715" cy="2016213"/>
            <a:chOff x="462240" y="5636787"/>
            <a:chExt cx="6211715" cy="2875505"/>
          </a:xfrm>
        </p:grpSpPr>
        <p:sp>
          <p:nvSpPr>
            <p:cNvPr id="52" name="Freeform 12"/>
            <p:cNvSpPr>
              <a:spLocks/>
            </p:cNvSpPr>
            <p:nvPr/>
          </p:nvSpPr>
          <p:spPr bwMode="auto">
            <a:xfrm flipV="1">
              <a:off x="1614771" y="6360164"/>
              <a:ext cx="3669025" cy="343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0" y="0"/>
                </a:cxn>
                <a:cxn ang="0">
                  <a:pos x="2544" y="336"/>
                </a:cxn>
                <a:cxn ang="0">
                  <a:pos x="306" y="336"/>
                </a:cxn>
                <a:cxn ang="0">
                  <a:pos x="0" y="0"/>
                </a:cxn>
              </a:cxnLst>
              <a:rect l="0" t="0" r="r" b="b"/>
              <a:pathLst>
                <a:path w="2880" h="336">
                  <a:moveTo>
                    <a:pt x="0" y="0"/>
                  </a:moveTo>
                  <a:lnTo>
                    <a:pt x="2880" y="0"/>
                  </a:lnTo>
                  <a:lnTo>
                    <a:pt x="2544" y="336"/>
                  </a:lnTo>
                  <a:lnTo>
                    <a:pt x="306" y="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53" name="Rectangle 13"/>
            <p:cNvSpPr>
              <a:spLocks noChangeArrowheads="1"/>
            </p:cNvSpPr>
            <p:nvPr/>
          </p:nvSpPr>
          <p:spPr bwMode="auto">
            <a:xfrm>
              <a:off x="1614771" y="6702058"/>
              <a:ext cx="3670655" cy="38148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1619754" y="6719748"/>
              <a:ext cx="3636134" cy="275354"/>
            </a:xfrm>
            <a:prstGeom prst="rect">
              <a:avLst/>
            </a:prstGeom>
            <a:gradFill>
              <a:gsLst>
                <a:gs pos="0">
                  <a:schemeClr val="bg1">
                    <a:alpha val="80000"/>
                  </a:schemeClr>
                </a:gs>
                <a:gs pos="20000">
                  <a:schemeClr val="bg1">
                    <a:alpha val="29000"/>
                  </a:schemeClr>
                </a:gs>
                <a:gs pos="51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셋째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뚜껑을 닫고 전용차단기를 켠다</a:t>
              </a: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462240" y="7772704"/>
              <a:ext cx="5985790" cy="342463"/>
            </a:xfrm>
            <a:custGeom>
              <a:avLst/>
              <a:gdLst/>
              <a:ahLst/>
              <a:cxnLst>
                <a:cxn ang="0">
                  <a:pos x="0" y="286"/>
                </a:cxn>
                <a:cxn ang="0">
                  <a:pos x="3674" y="286"/>
                </a:cxn>
                <a:cxn ang="0">
                  <a:pos x="3294" y="3"/>
                </a:cxn>
                <a:cxn ang="0">
                  <a:pos x="390" y="0"/>
                </a:cxn>
                <a:cxn ang="0">
                  <a:pos x="0" y="286"/>
                </a:cxn>
              </a:cxnLst>
              <a:rect l="0" t="0" r="r" b="b"/>
              <a:pathLst>
                <a:path w="3674" h="286">
                  <a:moveTo>
                    <a:pt x="0" y="286"/>
                  </a:moveTo>
                  <a:lnTo>
                    <a:pt x="3674" y="286"/>
                  </a:lnTo>
                  <a:lnTo>
                    <a:pt x="3294" y="3"/>
                  </a:lnTo>
                  <a:lnTo>
                    <a:pt x="390" y="0"/>
                  </a:lnTo>
                  <a:lnTo>
                    <a:pt x="0" y="286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462240" y="8109790"/>
              <a:ext cx="5985790" cy="379583"/>
            </a:xfrm>
            <a:prstGeom prst="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gradFill flip="none" rotWithShape="1">
                  <a:gsLst>
                    <a:gs pos="0">
                      <a:prstClr val="white">
                        <a:shade val="30000"/>
                        <a:satMod val="115000"/>
                      </a:prstClr>
                    </a:gs>
                    <a:gs pos="50000">
                      <a:prstClr val="white">
                        <a:shade val="67500"/>
                        <a:satMod val="11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0800000" scaled="1"/>
                  <a:tileRect/>
                </a:gradFill>
              </a:endParaRPr>
            </a:p>
          </p:txBody>
        </p:sp>
        <p:sp>
          <p:nvSpPr>
            <p:cNvPr id="80" name="Text Box 13"/>
            <p:cNvSpPr txBox="1">
              <a:spLocks noChangeArrowheads="1"/>
            </p:cNvSpPr>
            <p:nvPr/>
          </p:nvSpPr>
          <p:spPr bwMode="auto">
            <a:xfrm>
              <a:off x="572731" y="8161134"/>
              <a:ext cx="5742859" cy="351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1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첫째</a:t>
              </a:r>
              <a:r>
                <a:rPr kumimoji="1" lang="en-US" altLang="ko-KR" sz="1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kumimoji="1" lang="ko-KR" altLang="en-US" sz="10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rPr>
                <a:t>제품 위치 선정 후 설치</a:t>
              </a:r>
              <a:endParaRPr kumimoji="1" lang="en-US" altLang="ko-KR" sz="100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5117059" y="8132049"/>
              <a:ext cx="1287265" cy="331133"/>
            </a:xfrm>
            <a:prstGeom prst="rect">
              <a:avLst/>
            </a:prstGeom>
            <a:gradFill>
              <a:gsLst>
                <a:gs pos="0">
                  <a:schemeClr val="bg1">
                    <a:alpha val="80000"/>
                  </a:schemeClr>
                </a:gs>
                <a:gs pos="20000">
                  <a:schemeClr val="bg1">
                    <a:alpha val="29000"/>
                  </a:schemeClr>
                </a:gs>
                <a:gs pos="51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095195" y="7083541"/>
              <a:ext cx="4718249" cy="353828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2896" y="287"/>
                </a:cxn>
                <a:cxn ang="0">
                  <a:pos x="2563" y="0"/>
                </a:cxn>
                <a:cxn ang="0">
                  <a:pos x="308" y="1"/>
                </a:cxn>
                <a:cxn ang="0">
                  <a:pos x="0" y="287"/>
                </a:cxn>
              </a:cxnLst>
              <a:rect l="0" t="0" r="r" b="b"/>
              <a:pathLst>
                <a:path w="2896" h="287">
                  <a:moveTo>
                    <a:pt x="0" y="287"/>
                  </a:moveTo>
                  <a:lnTo>
                    <a:pt x="2896" y="287"/>
                  </a:lnTo>
                  <a:lnTo>
                    <a:pt x="2563" y="0"/>
                  </a:lnTo>
                  <a:lnTo>
                    <a:pt x="308" y="1"/>
                  </a:lnTo>
                  <a:lnTo>
                    <a:pt x="0" y="28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1095195" y="7437368"/>
              <a:ext cx="4719879" cy="335336"/>
            </a:xfrm>
            <a:prstGeom prst="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1095195" y="7449627"/>
              <a:ext cx="4674959" cy="282979"/>
            </a:xfrm>
            <a:prstGeom prst="rect">
              <a:avLst/>
            </a:prstGeom>
            <a:gradFill>
              <a:gsLst>
                <a:gs pos="0">
                  <a:schemeClr val="bg1">
                    <a:alpha val="80000"/>
                  </a:schemeClr>
                </a:gs>
                <a:gs pos="20000">
                  <a:schemeClr val="bg1">
                    <a:alpha val="29000"/>
                  </a:schemeClr>
                </a:gs>
                <a:gs pos="51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둘째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1000" dirty="0" err="1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분해조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 내부 물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약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15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리터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) 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투입</a:t>
              </a: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 flipV="1">
              <a:off x="2027627" y="5636787"/>
              <a:ext cx="2853747" cy="34309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0" y="0"/>
                </a:cxn>
                <a:cxn ang="0">
                  <a:pos x="2544" y="336"/>
                </a:cxn>
                <a:cxn ang="0">
                  <a:pos x="306" y="336"/>
                </a:cxn>
                <a:cxn ang="0">
                  <a:pos x="0" y="0"/>
                </a:cxn>
              </a:cxnLst>
              <a:rect l="0" t="0" r="r" b="b"/>
              <a:pathLst>
                <a:path w="2880" h="336">
                  <a:moveTo>
                    <a:pt x="0" y="0"/>
                  </a:moveTo>
                  <a:lnTo>
                    <a:pt x="2880" y="0"/>
                  </a:lnTo>
                  <a:lnTo>
                    <a:pt x="2544" y="336"/>
                  </a:lnTo>
                  <a:lnTo>
                    <a:pt x="306" y="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2027627" y="5978681"/>
              <a:ext cx="2855015" cy="38148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2027627" y="5996371"/>
              <a:ext cx="2832040" cy="275354"/>
            </a:xfrm>
            <a:prstGeom prst="rect">
              <a:avLst/>
            </a:prstGeom>
            <a:gradFill>
              <a:gsLst>
                <a:gs pos="0">
                  <a:schemeClr val="bg1">
                    <a:alpha val="80000"/>
                  </a:schemeClr>
                </a:gs>
                <a:gs pos="20000">
                  <a:schemeClr val="bg1">
                    <a:alpha val="29000"/>
                  </a:schemeClr>
                </a:gs>
                <a:gs pos="51000">
                  <a:schemeClr val="bg1">
                    <a:alpha val="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넷째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음식물 투입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(</a:t>
              </a:r>
              <a:r>
                <a:rPr lang="ko-KR" altLang="en-US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모든 기능 전자동</a:t>
              </a:r>
              <a:r>
                <a:rPr lang="en-US" altLang="ko-KR" sz="1000" dirty="0" smtClean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)</a:t>
              </a:r>
              <a:endParaRPr lang="ko-KR" altLang="en-US" sz="1000" dirty="0">
                <a:solidFill>
                  <a:prstClr val="white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위로 구부러진 화살표 9"/>
            <p:cNvSpPr/>
            <p:nvPr/>
          </p:nvSpPr>
          <p:spPr>
            <a:xfrm rot="16200000">
              <a:off x="6134672" y="7404650"/>
              <a:ext cx="562205" cy="516361"/>
            </a:xfrm>
            <a:prstGeom prst="curvedUp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위로 구부러진 화살표 45"/>
            <p:cNvSpPr/>
            <p:nvPr/>
          </p:nvSpPr>
          <p:spPr>
            <a:xfrm rot="16200000">
              <a:off x="5747035" y="6765185"/>
              <a:ext cx="522375" cy="516361"/>
            </a:xfrm>
            <a:prstGeom prst="curvedUp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위로 구부러진 화살표 46"/>
            <p:cNvSpPr/>
            <p:nvPr/>
          </p:nvSpPr>
          <p:spPr>
            <a:xfrm rot="16200000">
              <a:off x="5343603" y="6013544"/>
              <a:ext cx="522375" cy="516361"/>
            </a:xfrm>
            <a:prstGeom prst="curvedUpArrow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2419181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11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운전준비 및 사용방법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1417439" y="335463"/>
            <a:ext cx="3243909" cy="441126"/>
            <a:chOff x="904541" y="1732392"/>
            <a:chExt cx="2474584" cy="441126"/>
          </a:xfrm>
        </p:grpSpPr>
        <p:grpSp>
          <p:nvGrpSpPr>
            <p:cNvPr id="37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41126"/>
              <a:chOff x="1654" y="1471"/>
              <a:chExt cx="242" cy="211"/>
            </a:xfrm>
          </p:grpSpPr>
          <p:sp>
            <p:nvSpPr>
              <p:cNvPr id="39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 Box 4"/>
              <p:cNvSpPr txBox="1">
                <a:spLocks noChangeArrowheads="1"/>
              </p:cNvSpPr>
              <p:nvPr/>
            </p:nvSpPr>
            <p:spPr bwMode="auto">
              <a:xfrm>
                <a:off x="1723" y="1505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06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19017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운전준비 및 사용방법</a:t>
              </a:r>
              <a:endParaRPr kumimoji="1" lang="en-US" altLang="ko-KR" dirty="0" smtClean="0">
                <a:solidFill>
                  <a:srgbClr val="4D4D4D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구름 모양 설명선 22"/>
          <p:cNvSpPr/>
          <p:nvPr/>
        </p:nvSpPr>
        <p:spPr>
          <a:xfrm rot="6033299">
            <a:off x="5091583" y="4930306"/>
            <a:ext cx="902790" cy="1622610"/>
          </a:xfrm>
          <a:prstGeom prst="cloudCallout">
            <a:avLst>
              <a:gd name="adj1" fmla="val -23788"/>
              <a:gd name="adj2" fmla="val 71318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80663" y="7205"/>
            <a:ext cx="5400600" cy="881682"/>
          </a:xfrm>
        </p:spPr>
        <p:txBody>
          <a:bodyPr>
            <a:normAutofit/>
          </a:bodyPr>
          <a:lstStyle/>
          <a:p>
            <a:r>
              <a:rPr lang="ko-KR" altLang="en-US" sz="1800" dirty="0" smtClean="0"/>
              <a:t>효소분해가 가능한 음식물쓰레기의 종류</a:t>
            </a:r>
            <a:endParaRPr lang="ko-KR" altLang="en-US" sz="1800" dirty="0"/>
          </a:p>
        </p:txBody>
      </p:sp>
      <p:sp>
        <p:nvSpPr>
          <p:cNvPr id="25" name="직사각형 24"/>
          <p:cNvSpPr/>
          <p:nvPr/>
        </p:nvSpPr>
        <p:spPr>
          <a:xfrm>
            <a:off x="544525" y="6897216"/>
            <a:ext cx="61593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400" b="1" i="1" dirty="0" smtClean="0">
                <a:solidFill>
                  <a:srgbClr val="00B050"/>
                </a:solidFill>
                <a:latin typeface="+mj-ea"/>
                <a:ea typeface="+mj-ea"/>
                <a:cs typeface="굴림" pitchFamily="50" charset="-127"/>
              </a:rPr>
              <a:t>사람이 먹고 </a:t>
            </a:r>
            <a:r>
              <a:rPr kumimoji="1" lang="ko-KR" altLang="en-US" sz="1400" b="1" i="1" dirty="0" err="1" smtClean="0">
                <a:solidFill>
                  <a:srgbClr val="00B050"/>
                </a:solidFill>
                <a:latin typeface="+mj-ea"/>
                <a:ea typeface="+mj-ea"/>
                <a:cs typeface="굴림" pitchFamily="50" charset="-127"/>
              </a:rPr>
              <a:t>소화시킬수</a:t>
            </a:r>
            <a:r>
              <a:rPr kumimoji="1" lang="ko-KR" altLang="en-US" sz="1400" b="1" i="1" dirty="0" smtClean="0">
                <a:solidFill>
                  <a:srgbClr val="00B050"/>
                </a:solidFill>
                <a:latin typeface="+mj-ea"/>
                <a:ea typeface="+mj-ea"/>
                <a:cs typeface="굴림" pitchFamily="50" charset="-127"/>
              </a:rPr>
              <a:t> 있는 물질은 모두 분해할 수 있습니다</a:t>
            </a:r>
            <a:r>
              <a:rPr kumimoji="1" lang="en-US" altLang="ko-KR" sz="1400" b="1" i="1" dirty="0" smtClean="0">
                <a:solidFill>
                  <a:srgbClr val="00B050"/>
                </a:solidFill>
                <a:latin typeface="+mj-ea"/>
                <a:ea typeface="+mj-ea"/>
                <a:cs typeface="굴림" pitchFamily="50" charset="-127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 smtClean="0">
              <a:solidFill>
                <a:srgbClr val="00B050"/>
              </a:solidFill>
              <a:latin typeface="+mj-ea"/>
              <a:ea typeface="+mj-ea"/>
              <a:cs typeface="굴림" pitchFamily="50" charset="-127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-  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물기를 빼 내거나 짜낼 필요  없이 국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, 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찌개 등 국물이  있는 음식물도 투입하시면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깨끗이 처리됩니다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-  </a:t>
            </a:r>
            <a:r>
              <a:rPr kumimoji="1" lang="ko-KR" altLang="en-US" sz="1000" b="1" dirty="0" err="1" smtClean="0">
                <a:latin typeface="+mj-ea"/>
                <a:ea typeface="+mj-ea"/>
                <a:cs typeface="굴림" pitchFamily="50" charset="-127"/>
              </a:rPr>
              <a:t>분해조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 내부가 죽처럼 반죽이 되어 있으면 보슬보슬해질 때까지 투입을 잠시 중지해 주세요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.</a:t>
            </a:r>
            <a:endParaRPr kumimoji="1" lang="en-US" altLang="ko-KR" sz="900" b="1" dirty="0" smtClean="0">
              <a:latin typeface="+mj-ea"/>
              <a:ea typeface="+mj-ea"/>
              <a:cs typeface="굴림" pitchFamily="50" charset="-127"/>
            </a:endParaRPr>
          </a:p>
        </p:txBody>
      </p:sp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12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효소분해가 가능한 음식물쓰레기 종류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sp>
        <p:nvSpPr>
          <p:cNvPr id="52" name="달 51"/>
          <p:cNvSpPr/>
          <p:nvPr/>
        </p:nvSpPr>
        <p:spPr>
          <a:xfrm rot="3369548">
            <a:off x="3271625" y="2690579"/>
            <a:ext cx="351080" cy="1230706"/>
          </a:xfrm>
          <a:prstGeom prst="moon">
            <a:avLst>
              <a:gd name="adj" fmla="val 56561"/>
            </a:avLst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50000">
                <a:schemeClr val="bg1">
                  <a:alpha val="1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2653943" y="2990048"/>
            <a:ext cx="2378014" cy="2125555"/>
          </a:xfrm>
          <a:prstGeom prst="donut">
            <a:avLst>
              <a:gd name="adj" fmla="val 5387"/>
            </a:avLst>
          </a:prstGeom>
          <a:gradFill flip="none" rotWithShape="1">
            <a:gsLst>
              <a:gs pos="0">
                <a:srgbClr val="B02A00"/>
              </a:gs>
              <a:gs pos="50000">
                <a:srgbClr val="E2B40C"/>
              </a:gs>
              <a:gs pos="100000">
                <a:srgbClr val="FFFFCC"/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en-US" dirty="0" smtClean="0">
              <a:solidFill>
                <a:prstClr val="white"/>
              </a:solidFill>
            </a:endParaRPr>
          </a:p>
        </p:txBody>
      </p:sp>
      <p:sp>
        <p:nvSpPr>
          <p:cNvPr id="56" name="Oval 35"/>
          <p:cNvSpPr>
            <a:spLocks noChangeArrowheads="1"/>
          </p:cNvSpPr>
          <p:nvPr/>
        </p:nvSpPr>
        <p:spPr bwMode="auto">
          <a:xfrm rot="21461671" flipH="1">
            <a:off x="3452566" y="3715634"/>
            <a:ext cx="745243" cy="663373"/>
          </a:xfrm>
          <a:prstGeom prst="ellipse">
            <a:avLst/>
          </a:prstGeom>
          <a:gradFill flip="none" rotWithShape="1">
            <a:gsLst>
              <a:gs pos="0">
                <a:srgbClr val="B02A00"/>
              </a:gs>
              <a:gs pos="50000">
                <a:srgbClr val="E2B40C"/>
              </a:gs>
              <a:gs pos="100000">
                <a:srgbClr val="FFFFCC"/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>
            <a:bevelT w="31750" h="317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57" name="Text Box 36"/>
          <p:cNvSpPr txBox="1">
            <a:spLocks noChangeArrowheads="1"/>
          </p:cNvSpPr>
          <p:nvPr/>
        </p:nvSpPr>
        <p:spPr bwMode="auto">
          <a:xfrm>
            <a:off x="3372524" y="3906898"/>
            <a:ext cx="905327" cy="25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500" dirty="0" smtClean="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2923129" y="3252641"/>
            <a:ext cx="1813835" cy="1621706"/>
          </a:xfrm>
          <a:prstGeom prst="ellips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dirty="0"/>
          </a:p>
        </p:txBody>
      </p:sp>
      <p:sp>
        <p:nvSpPr>
          <p:cNvPr id="59" name="Oval 33"/>
          <p:cNvSpPr>
            <a:spLocks noChangeArrowheads="1"/>
          </p:cNvSpPr>
          <p:nvPr/>
        </p:nvSpPr>
        <p:spPr bwMode="auto">
          <a:xfrm rot="21461671" flipH="1">
            <a:off x="2405417" y="3473556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60" name="Text Box 34"/>
          <p:cNvSpPr txBox="1">
            <a:spLocks noChangeArrowheads="1"/>
          </p:cNvSpPr>
          <p:nvPr/>
        </p:nvSpPr>
        <p:spPr bwMode="auto">
          <a:xfrm>
            <a:off x="2394336" y="3593014"/>
            <a:ext cx="694361" cy="3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생선     고기류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1" name="Oval 37"/>
          <p:cNvSpPr>
            <a:spLocks noChangeArrowheads="1"/>
          </p:cNvSpPr>
          <p:nvPr/>
        </p:nvSpPr>
        <p:spPr bwMode="auto">
          <a:xfrm rot="21461671" flipH="1">
            <a:off x="4443739" y="3157083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62" name="Text Box 38"/>
          <p:cNvSpPr txBox="1">
            <a:spLocks noChangeArrowheads="1"/>
          </p:cNvSpPr>
          <p:nvPr/>
        </p:nvSpPr>
        <p:spPr bwMode="auto">
          <a:xfrm>
            <a:off x="4449606" y="3364786"/>
            <a:ext cx="679691" cy="2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야채류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3" name="Oval 39"/>
          <p:cNvSpPr>
            <a:spLocks noChangeArrowheads="1"/>
          </p:cNvSpPr>
          <p:nvPr/>
        </p:nvSpPr>
        <p:spPr bwMode="auto">
          <a:xfrm rot="21461671" flipH="1">
            <a:off x="3330742" y="2754149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3358227" y="2945581"/>
            <a:ext cx="655242" cy="2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과일류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7" name="Oval 37"/>
          <p:cNvSpPr>
            <a:spLocks noChangeArrowheads="1"/>
          </p:cNvSpPr>
          <p:nvPr/>
        </p:nvSpPr>
        <p:spPr bwMode="auto">
          <a:xfrm rot="21461671" flipH="1">
            <a:off x="2623675" y="4443546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108" name="Text Box 38"/>
          <p:cNvSpPr txBox="1">
            <a:spLocks noChangeArrowheads="1"/>
          </p:cNvSpPr>
          <p:nvPr/>
        </p:nvSpPr>
        <p:spPr bwMode="auto">
          <a:xfrm>
            <a:off x="2598549" y="4502144"/>
            <a:ext cx="739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면</a:t>
            </a:r>
            <a:endParaRPr kumimoji="1"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곡식류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1" name="Oval 37"/>
          <p:cNvSpPr>
            <a:spLocks noChangeArrowheads="1"/>
          </p:cNvSpPr>
          <p:nvPr/>
        </p:nvSpPr>
        <p:spPr bwMode="auto">
          <a:xfrm rot="21461671" flipH="1">
            <a:off x="4563696" y="4114859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110" name="Text Box 38"/>
          <p:cNvSpPr txBox="1">
            <a:spLocks noChangeArrowheads="1"/>
          </p:cNvSpPr>
          <p:nvPr/>
        </p:nvSpPr>
        <p:spPr bwMode="auto">
          <a:xfrm>
            <a:off x="4590769" y="4288263"/>
            <a:ext cx="679691" cy="2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껍질류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3" name="Oval 37"/>
          <p:cNvSpPr>
            <a:spLocks noChangeArrowheads="1"/>
          </p:cNvSpPr>
          <p:nvPr/>
        </p:nvSpPr>
        <p:spPr bwMode="auto">
          <a:xfrm rot="21461671" flipH="1">
            <a:off x="3721509" y="4767938"/>
            <a:ext cx="672356" cy="59879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63500" h="25400" prst="softRound"/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112" name="Text Box 38"/>
          <p:cNvSpPr txBox="1">
            <a:spLocks noChangeArrowheads="1"/>
          </p:cNvSpPr>
          <p:nvPr/>
        </p:nvSpPr>
        <p:spPr bwMode="auto">
          <a:xfrm>
            <a:off x="3730089" y="4966646"/>
            <a:ext cx="679691" cy="21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기타</a:t>
            </a:r>
            <a:endParaRPr kumimoji="1" lang="ko-KR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15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9" y="5353562"/>
            <a:ext cx="366589" cy="3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999" y="5526950"/>
            <a:ext cx="178269" cy="49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93" y="5776899"/>
            <a:ext cx="334628" cy="3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93" y="5464701"/>
            <a:ext cx="599361" cy="28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도넛 68"/>
          <p:cNvSpPr/>
          <p:nvPr/>
        </p:nvSpPr>
        <p:spPr>
          <a:xfrm>
            <a:off x="3653033" y="3855749"/>
            <a:ext cx="355379" cy="356964"/>
          </a:xfrm>
          <a:prstGeom prst="donu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65" name="그룹 64"/>
          <p:cNvGrpSpPr/>
          <p:nvPr/>
        </p:nvGrpSpPr>
        <p:grpSpPr>
          <a:xfrm>
            <a:off x="1597012" y="264157"/>
            <a:ext cx="624765" cy="420130"/>
            <a:chOff x="1772152" y="238759"/>
            <a:chExt cx="624765" cy="420130"/>
          </a:xfrm>
        </p:grpSpPr>
        <p:sp>
          <p:nvSpPr>
            <p:cNvPr id="70" name="Oval 3"/>
            <p:cNvSpPr>
              <a:spLocks noChangeArrowheads="1"/>
            </p:cNvSpPr>
            <p:nvPr/>
          </p:nvSpPr>
          <p:spPr bwMode="auto">
            <a:xfrm rot="1097672">
              <a:off x="1772152" y="238759"/>
              <a:ext cx="586929" cy="367778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1946153" y="289557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07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 rot="21044711">
            <a:off x="2952330" y="1046595"/>
            <a:ext cx="2689652" cy="1246371"/>
            <a:chOff x="3430102" y="1129827"/>
            <a:chExt cx="2689652" cy="1246371"/>
          </a:xfrm>
        </p:grpSpPr>
        <p:sp>
          <p:nvSpPr>
            <p:cNvPr id="7" name="구름 모양 설명선 6"/>
            <p:cNvSpPr/>
            <p:nvPr/>
          </p:nvSpPr>
          <p:spPr>
            <a:xfrm rot="563780">
              <a:off x="3430102" y="1129827"/>
              <a:ext cx="2689652" cy="1246371"/>
            </a:xfrm>
            <a:prstGeom prst="cloudCallout">
              <a:avLst>
                <a:gd name="adj1" fmla="val -18197"/>
                <a:gd name="adj2" fmla="val 79718"/>
              </a:avLst>
            </a:prstGeom>
            <a:solidFill>
              <a:schemeClr val="bg2">
                <a:lumMod val="9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3931721" y="1292924"/>
              <a:ext cx="1919367" cy="879749"/>
              <a:chOff x="3931721" y="1292924"/>
              <a:chExt cx="1919367" cy="879749"/>
            </a:xfrm>
          </p:grpSpPr>
          <p:pic>
            <p:nvPicPr>
              <p:cNvPr id="79" name="Picture 2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4659213" y="1494645"/>
                <a:ext cx="436462" cy="329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1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4954152" y="1799738"/>
                <a:ext cx="398093" cy="354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5429361" y="1889764"/>
                <a:ext cx="421727" cy="2829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2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3931721" y="1732180"/>
                <a:ext cx="352949" cy="2995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5174020" y="1382530"/>
                <a:ext cx="253320" cy="275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7" name="Picture 25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4314676" y="1604324"/>
                <a:ext cx="387089" cy="3640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14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4700639" y="1895893"/>
                <a:ext cx="208018" cy="1998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87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5468844" y="1456849"/>
                <a:ext cx="334732" cy="342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2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4462404" y="1292924"/>
                <a:ext cx="311443" cy="221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1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63780">
                <a:off x="3942800" y="1304014"/>
                <a:ext cx="420550" cy="31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5" name="그룹 14"/>
          <p:cNvGrpSpPr/>
          <p:nvPr/>
        </p:nvGrpSpPr>
        <p:grpSpPr>
          <a:xfrm rot="19364834">
            <a:off x="405843" y="1740298"/>
            <a:ext cx="2016224" cy="1419450"/>
            <a:chOff x="-3051720" y="2116923"/>
            <a:chExt cx="2016224" cy="1419450"/>
          </a:xfrm>
        </p:grpSpPr>
        <p:sp>
          <p:nvSpPr>
            <p:cNvPr id="14" name="구름 모양 설명선 13"/>
            <p:cNvSpPr/>
            <p:nvPr/>
          </p:nvSpPr>
          <p:spPr>
            <a:xfrm rot="20339177">
              <a:off x="-3051720" y="2116923"/>
              <a:ext cx="2016224" cy="1419450"/>
            </a:xfrm>
            <a:prstGeom prst="cloudCallout">
              <a:avLst>
                <a:gd name="adj1" fmla="val -18748"/>
                <a:gd name="adj2" fmla="val 94645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9" name="Picture 25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433" y="2444422"/>
              <a:ext cx="704228" cy="337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1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51205" y="2179955"/>
              <a:ext cx="639469" cy="456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2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8450">
              <a:off x="-2018099" y="2648524"/>
              <a:ext cx="666558" cy="281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14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591054">
              <a:off x="-2312011" y="3036867"/>
              <a:ext cx="648008" cy="262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17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22723" y="2884779"/>
              <a:ext cx="661607" cy="4368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2" name="그룹 21"/>
          <p:cNvGrpSpPr/>
          <p:nvPr/>
        </p:nvGrpSpPr>
        <p:grpSpPr>
          <a:xfrm>
            <a:off x="562295" y="4116337"/>
            <a:ext cx="1539709" cy="1848836"/>
            <a:chOff x="632358" y="4802962"/>
            <a:chExt cx="1692922" cy="1848836"/>
          </a:xfrm>
        </p:grpSpPr>
        <p:sp>
          <p:nvSpPr>
            <p:cNvPr id="16" name="구름 모양 설명선 15"/>
            <p:cNvSpPr/>
            <p:nvPr/>
          </p:nvSpPr>
          <p:spPr>
            <a:xfrm rot="14257948">
              <a:off x="554401" y="4880919"/>
              <a:ext cx="1848836" cy="1692922"/>
            </a:xfrm>
            <a:prstGeom prst="cloudCallout">
              <a:avLst>
                <a:gd name="adj1" fmla="val -22862"/>
                <a:gd name="adj2" fmla="val 71424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16" name="Picture 1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155">
              <a:off x="1050362" y="5673292"/>
              <a:ext cx="607178" cy="384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6" name="Picture 14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155">
              <a:off x="1700519" y="5594131"/>
              <a:ext cx="376984" cy="38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3" name="Picture 1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155">
              <a:off x="1449175" y="5273983"/>
              <a:ext cx="449429" cy="311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7" name="Picture 15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155">
              <a:off x="1207304" y="6169179"/>
              <a:ext cx="573681" cy="245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6155">
              <a:off x="964074" y="5025079"/>
              <a:ext cx="440138" cy="427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7" name="Picture 2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06" y="5348646"/>
            <a:ext cx="340614" cy="28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3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6" y="4675570"/>
            <a:ext cx="552309" cy="39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구름 모양 설명선 25"/>
          <p:cNvSpPr/>
          <p:nvPr/>
        </p:nvSpPr>
        <p:spPr>
          <a:xfrm>
            <a:off x="5667376" y="4038003"/>
            <a:ext cx="1073992" cy="1111235"/>
          </a:xfrm>
          <a:prstGeom prst="cloudCallout">
            <a:avLst>
              <a:gd name="adj1" fmla="val -84346"/>
              <a:gd name="adj2" fmla="val -13355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1" name="Picture 2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95" y="4535622"/>
            <a:ext cx="803307" cy="4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26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70" y="4137533"/>
            <a:ext cx="393875" cy="398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구름 모양 설명선 26"/>
          <p:cNvSpPr/>
          <p:nvPr/>
        </p:nvSpPr>
        <p:spPr>
          <a:xfrm>
            <a:off x="5514985" y="1947179"/>
            <a:ext cx="1154376" cy="1821975"/>
          </a:xfrm>
          <a:prstGeom prst="cloudCallout">
            <a:avLst>
              <a:gd name="adj1" fmla="val -77292"/>
              <a:gd name="adj2" fmla="val 23337"/>
            </a:avLst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7" name="Picture 2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68" y="2177287"/>
            <a:ext cx="475153" cy="35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2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17" y="2272349"/>
            <a:ext cx="264253" cy="37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24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72" y="2530762"/>
            <a:ext cx="615860" cy="39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7622">
            <a:off x="5853718" y="2536398"/>
            <a:ext cx="453139" cy="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17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77" y="2886128"/>
            <a:ext cx="280950" cy="33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14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8170">
            <a:off x="5675176" y="2881004"/>
            <a:ext cx="364121" cy="4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1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84" y="2985408"/>
            <a:ext cx="166971" cy="32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19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050" y="3301342"/>
            <a:ext cx="433192" cy="30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13   </a:t>
            </a:r>
            <a:r>
              <a:rPr kumimoji="1" lang="ko-KR" altLang="en-US" sz="1100" b="1" dirty="0" smtClean="0">
                <a:latin typeface="+mj-lt"/>
                <a:ea typeface="HY견고딕" pitchFamily="18" charset="-127"/>
                <a:cs typeface="굴림" pitchFamily="50" charset="-127"/>
              </a:rPr>
              <a:t>투입 금지 물질</a:t>
            </a:r>
            <a:r>
              <a:rPr kumimoji="1" lang="ko-KR" altLang="en-US" sz="1100" dirty="0" smtClean="0">
                <a:latin typeface="+mj-lt"/>
                <a:ea typeface="HY견고딕" pitchFamily="18" charset="-127"/>
                <a:cs typeface="굴림" pitchFamily="50" charset="-127"/>
              </a:rPr>
              <a:t> 종류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1609" y="7318267"/>
            <a:ext cx="61593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400" b="1" i="1" dirty="0" smtClean="0">
                <a:solidFill>
                  <a:srgbClr val="00B050"/>
                </a:solidFill>
                <a:latin typeface="+mj-lt"/>
                <a:ea typeface="HY견고딕" pitchFamily="18" charset="-127"/>
                <a:cs typeface="굴림" pitchFamily="50" charset="-127"/>
              </a:rPr>
              <a:t>사람이 먹을 수 없는 것은 넣지 마세요</a:t>
            </a:r>
            <a:r>
              <a:rPr kumimoji="1" lang="en-US" altLang="ko-KR" sz="1400" b="1" i="1" dirty="0" smtClean="0">
                <a:solidFill>
                  <a:srgbClr val="00B050"/>
                </a:solidFill>
                <a:latin typeface="+mj-lt"/>
                <a:ea typeface="HY견고딕" pitchFamily="18" charset="-127"/>
                <a:cs typeface="굴림" pitchFamily="50" charset="-127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400" b="1" i="1" dirty="0" smtClean="0">
              <a:solidFill>
                <a:srgbClr val="00B050"/>
              </a:solidFill>
              <a:latin typeface="+mj-lt"/>
              <a:ea typeface="HY견고딕" pitchFamily="18" charset="-127"/>
              <a:cs typeface="굴림" pitchFamily="50" charset="-127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b="1" i="1" dirty="0">
                <a:solidFill>
                  <a:srgbClr val="00B050"/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en-US" altLang="ko-KR" sz="1400" b="1" i="1" dirty="0" smtClean="0">
                <a:solidFill>
                  <a:srgbClr val="00B050"/>
                </a:solidFill>
                <a:latin typeface="+mj-lt"/>
                <a:ea typeface="HY견고딕" pitchFamily="18" charset="-127"/>
                <a:cs typeface="굴림" pitchFamily="50" charset="-127"/>
              </a:rPr>
              <a:t>     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-  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돼지비계와 소고기 기름덩어리 등은 투입하지 마세요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b="1" dirty="0"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       - </a:t>
            </a:r>
            <a:r>
              <a:rPr kumimoji="1" lang="ko-KR" altLang="en-US" sz="1000" b="1" dirty="0" smtClean="0">
                <a:latin typeface="+mj-ea"/>
                <a:ea typeface="+mj-ea"/>
                <a:cs typeface="굴림" pitchFamily="50" charset="-127"/>
              </a:rPr>
              <a:t> 타 혼합물의 정상적인 분해에 지대한 영향을 끼치며 고장의 원인이 되기도 합니다</a:t>
            </a:r>
            <a:r>
              <a:rPr kumimoji="1" lang="en-US" altLang="ko-KR" sz="1000" b="1" dirty="0" smtClean="0">
                <a:latin typeface="+mj-ea"/>
                <a:ea typeface="+mj-ea"/>
                <a:cs typeface="굴림" pitchFamily="50" charset="-127"/>
              </a:rPr>
              <a:t>.</a:t>
            </a:r>
            <a:endParaRPr kumimoji="1" lang="en-US" altLang="ko-KR" sz="900" dirty="0" smtClean="0">
              <a:latin typeface="+mj-ea"/>
              <a:ea typeface="+mj-ea"/>
              <a:cs typeface="굴림" pitchFamily="50" charset="-127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969626" y="200474"/>
            <a:ext cx="2474469" cy="441126"/>
            <a:chOff x="904541" y="1732392"/>
            <a:chExt cx="1887622" cy="441126"/>
          </a:xfrm>
        </p:grpSpPr>
        <p:grpSp>
          <p:nvGrpSpPr>
            <p:cNvPr id="55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41126"/>
              <a:chOff x="1654" y="1471"/>
              <a:chExt cx="242" cy="211"/>
            </a:xfrm>
          </p:grpSpPr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1723" y="1505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08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131479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투입금지 물질</a:t>
              </a:r>
              <a:endParaRPr kumimoji="1" lang="en-US" altLang="ko-KR" dirty="0" smtClean="0">
                <a:solidFill>
                  <a:srgbClr val="4D4D4D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483957" y="1661890"/>
            <a:ext cx="6230289" cy="5356715"/>
            <a:chOff x="438790" y="927816"/>
            <a:chExt cx="6230289" cy="5356715"/>
          </a:xfrm>
        </p:grpSpPr>
        <p:sp>
          <p:nvSpPr>
            <p:cNvPr id="15" name="구름 모양 설명선 14"/>
            <p:cNvSpPr/>
            <p:nvPr/>
          </p:nvSpPr>
          <p:spPr>
            <a:xfrm>
              <a:off x="4761421" y="5033923"/>
              <a:ext cx="1873705" cy="1250608"/>
            </a:xfrm>
            <a:prstGeom prst="cloudCallout">
              <a:avLst>
                <a:gd name="adj1" fmla="val -79395"/>
                <a:gd name="adj2" fmla="val -807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1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293" y="5623964"/>
              <a:ext cx="492689" cy="416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066" y="5155826"/>
              <a:ext cx="329572" cy="476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307" y="5724189"/>
              <a:ext cx="678165" cy="374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635" y="5116458"/>
              <a:ext cx="854171" cy="556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" name="Text Box 38"/>
            <p:cNvSpPr txBox="1">
              <a:spLocks noChangeArrowheads="1"/>
            </p:cNvSpPr>
            <p:nvPr/>
          </p:nvSpPr>
          <p:spPr bwMode="auto">
            <a:xfrm>
              <a:off x="5267967" y="5540478"/>
              <a:ext cx="506209" cy="1837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담 배</a:t>
              </a:r>
              <a:endParaRPr kumimoji="1" lang="ko-KR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구름 모양 설명선 12"/>
            <p:cNvSpPr/>
            <p:nvPr/>
          </p:nvSpPr>
          <p:spPr>
            <a:xfrm>
              <a:off x="5092458" y="2802812"/>
              <a:ext cx="1576621" cy="1226962"/>
            </a:xfrm>
            <a:prstGeom prst="cloudCallout">
              <a:avLst>
                <a:gd name="adj1" fmla="val -49075"/>
                <a:gd name="adj2" fmla="val 7326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6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674" y="3251108"/>
              <a:ext cx="266243" cy="531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3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9698" y="3046614"/>
              <a:ext cx="264244" cy="72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1" name="Picture 3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39" y="3056294"/>
              <a:ext cx="557859" cy="4698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" name="그룹 7"/>
            <p:cNvGrpSpPr/>
            <p:nvPr/>
          </p:nvGrpSpPr>
          <p:grpSpPr>
            <a:xfrm>
              <a:off x="1484784" y="2503675"/>
              <a:ext cx="3683311" cy="3351536"/>
              <a:chOff x="1338531" y="2737436"/>
              <a:chExt cx="4034494" cy="3982377"/>
            </a:xfrm>
          </p:grpSpPr>
          <p:sp>
            <p:nvSpPr>
              <p:cNvPr id="52" name="달 51"/>
              <p:cNvSpPr/>
              <p:nvPr/>
            </p:nvSpPr>
            <p:spPr>
              <a:xfrm rot="3369548">
                <a:off x="2621241" y="2740115"/>
                <a:ext cx="535154" cy="1676815"/>
              </a:xfrm>
              <a:prstGeom prst="moon">
                <a:avLst>
                  <a:gd name="adj" fmla="val 56561"/>
                </a:avLst>
              </a:prstGeom>
              <a:gradFill flip="none" rotWithShape="1">
                <a:gsLst>
                  <a:gs pos="0">
                    <a:schemeClr val="bg1">
                      <a:alpha val="90000"/>
                    </a:schemeClr>
                  </a:gs>
                  <a:gs pos="50000">
                    <a:schemeClr val="bg1">
                      <a:alpha val="1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" name="그룹 4"/>
              <p:cNvGrpSpPr/>
              <p:nvPr/>
            </p:nvGrpSpPr>
            <p:grpSpPr>
              <a:xfrm>
                <a:off x="1808067" y="3097018"/>
                <a:ext cx="3240000" cy="3240000"/>
                <a:chOff x="2157760" y="3127460"/>
                <a:chExt cx="2572347" cy="2572345"/>
              </a:xfrm>
            </p:grpSpPr>
            <p:sp>
              <p:nvSpPr>
                <p:cNvPr id="51" name="Oval 26"/>
                <p:cNvSpPr>
                  <a:spLocks noChangeArrowheads="1"/>
                </p:cNvSpPr>
                <p:nvPr/>
              </p:nvSpPr>
              <p:spPr bwMode="auto">
                <a:xfrm>
                  <a:off x="2157760" y="3127460"/>
                  <a:ext cx="2572347" cy="2572345"/>
                </a:xfrm>
                <a:prstGeom prst="donut">
                  <a:avLst>
                    <a:gd name="adj" fmla="val 5387"/>
                  </a:avLst>
                </a:prstGeom>
                <a:gradFill flip="none" rotWithShape="1">
                  <a:gsLst>
                    <a:gs pos="0">
                      <a:srgbClr val="B02A00"/>
                    </a:gs>
                    <a:gs pos="50000">
                      <a:srgbClr val="E2B40C"/>
                    </a:gs>
                    <a:gs pos="100000">
                      <a:srgbClr val="FFFFCC"/>
                    </a:gs>
                  </a:gsLst>
                  <a:lin ang="135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Oval 35"/>
                <p:cNvSpPr>
                  <a:spLocks noChangeArrowheads="1"/>
                </p:cNvSpPr>
                <p:nvPr/>
              </p:nvSpPr>
              <p:spPr bwMode="auto">
                <a:xfrm rot="21461671" flipH="1">
                  <a:off x="3021647" y="4005563"/>
                  <a:ext cx="806145" cy="80281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02A00"/>
                    </a:gs>
                    <a:gs pos="50000">
                      <a:srgbClr val="E2B40C"/>
                    </a:gs>
                    <a:gs pos="100000">
                      <a:srgbClr val="FFFFCC"/>
                    </a:gs>
                  </a:gsLst>
                  <a:lin ang="135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Oval 6"/>
                <p:cNvSpPr>
                  <a:spLocks noChangeArrowheads="1"/>
                </p:cNvSpPr>
                <p:nvPr/>
              </p:nvSpPr>
              <p:spPr bwMode="auto">
                <a:xfrm>
                  <a:off x="2448944" y="3445249"/>
                  <a:ext cx="1962063" cy="1962588"/>
                </a:xfrm>
                <a:prstGeom prst="ellipse">
                  <a:avLst/>
                </a:prstGeom>
                <a:noFill/>
                <a:ln w="28575" algn="ctr">
                  <a:solidFill>
                    <a:srgbClr val="FFC000"/>
                  </a:solidFill>
                  <a:round/>
                  <a:headEnd/>
                  <a:tailEnd/>
                </a:ln>
                <a:effectLst/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dirty="0"/>
                </a:p>
              </p:txBody>
            </p:sp>
          </p:grpSp>
          <p:sp>
            <p:nvSpPr>
              <p:cNvPr id="59" name="Oval 33"/>
              <p:cNvSpPr>
                <a:spLocks noChangeArrowheads="1"/>
              </p:cNvSpPr>
              <p:nvPr/>
            </p:nvSpPr>
            <p:spPr bwMode="auto">
              <a:xfrm rot="21461671" flipH="1">
                <a:off x="1469455" y="3834034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338531" y="4016124"/>
                <a:ext cx="1183102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의약품</a:t>
                </a:r>
                <a:endPara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페인트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1" name="Oval 37"/>
              <p:cNvSpPr>
                <a:spLocks noChangeArrowheads="1"/>
              </p:cNvSpPr>
              <p:nvPr/>
            </p:nvSpPr>
            <p:spPr bwMode="auto">
              <a:xfrm rot="21461671" flipH="1">
                <a:off x="4246631" y="3351631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Text Box 38"/>
              <p:cNvSpPr txBox="1">
                <a:spLocks noChangeArrowheads="1"/>
              </p:cNvSpPr>
              <p:nvPr/>
            </p:nvSpPr>
            <p:spPr bwMode="auto">
              <a:xfrm>
                <a:off x="4254625" y="3540134"/>
                <a:ext cx="926067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금속</a:t>
                </a:r>
                <a:endPara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유리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3" name="Oval 39"/>
              <p:cNvSpPr>
                <a:spLocks noChangeArrowheads="1"/>
              </p:cNvSpPr>
              <p:nvPr/>
            </p:nvSpPr>
            <p:spPr bwMode="auto">
              <a:xfrm rot="21461671" flipH="1">
                <a:off x="2730193" y="2737436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Text Box 40"/>
              <p:cNvSpPr txBox="1">
                <a:spLocks noChangeArrowheads="1"/>
              </p:cNvSpPr>
              <p:nvPr/>
            </p:nvSpPr>
            <p:spPr bwMode="auto">
              <a:xfrm>
                <a:off x="2658662" y="2866928"/>
                <a:ext cx="1078667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뼈다귀    </a:t>
                </a:r>
                <a:r>
                  <a:rPr kumimoji="1" lang="ko-KR" alt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조개껍질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07" name="Oval 37"/>
              <p:cNvSpPr>
                <a:spLocks noChangeArrowheads="1"/>
              </p:cNvSpPr>
              <p:nvPr/>
            </p:nvSpPr>
            <p:spPr bwMode="auto">
              <a:xfrm rot="21461671" flipH="1">
                <a:off x="1766829" y="5312598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Text Box 38"/>
              <p:cNvSpPr txBox="1">
                <a:spLocks noChangeArrowheads="1"/>
              </p:cNvSpPr>
              <p:nvPr/>
            </p:nvSpPr>
            <p:spPr bwMode="auto">
              <a:xfrm>
                <a:off x="1693462" y="5560351"/>
                <a:ext cx="1020179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비닐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, </a:t>
                </a: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고무    </a:t>
                </a:r>
                <a:endPara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프라스</a:t>
                </a:r>
                <a:r>
                  <a:rPr kumimoji="1" lang="ko-KR" altLang="en-US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틱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1" name="Oval 37"/>
              <p:cNvSpPr>
                <a:spLocks noChangeArrowheads="1"/>
              </p:cNvSpPr>
              <p:nvPr/>
            </p:nvSpPr>
            <p:spPr bwMode="auto">
              <a:xfrm rot="21461671" flipH="1">
                <a:off x="4410070" y="4811578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Text Box 38"/>
              <p:cNvSpPr txBox="1">
                <a:spLocks noChangeArrowheads="1"/>
              </p:cNvSpPr>
              <p:nvPr/>
            </p:nvSpPr>
            <p:spPr bwMode="auto">
              <a:xfrm>
                <a:off x="4446958" y="4966186"/>
                <a:ext cx="926067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나무류</a:t>
                </a:r>
                <a:endPara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이쑤시</a:t>
                </a:r>
                <a:r>
                  <a:rPr kumimoji="1" lang="ko-KR" altLang="en-US" sz="12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게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13" name="Oval 37"/>
              <p:cNvSpPr>
                <a:spLocks noChangeArrowheads="1"/>
              </p:cNvSpPr>
              <p:nvPr/>
            </p:nvSpPr>
            <p:spPr bwMode="auto">
              <a:xfrm rot="21461671" flipH="1">
                <a:off x="3262606" y="5807071"/>
                <a:ext cx="916073" cy="9127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Text Box 38"/>
              <p:cNvSpPr txBox="1">
                <a:spLocks noChangeArrowheads="1"/>
              </p:cNvSpPr>
              <p:nvPr/>
            </p:nvSpPr>
            <p:spPr bwMode="auto">
              <a:xfrm>
                <a:off x="3274296" y="6000250"/>
                <a:ext cx="926067" cy="548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담배</a:t>
                </a:r>
                <a:endPara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종이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, </a:t>
                </a: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천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sp>
          <p:nvSpPr>
            <p:cNvPr id="106" name="곱셈 기호 105"/>
            <p:cNvSpPr/>
            <p:nvPr/>
          </p:nvSpPr>
          <p:spPr>
            <a:xfrm>
              <a:off x="3080416" y="3805015"/>
              <a:ext cx="594362" cy="71519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38790" y="3423796"/>
              <a:ext cx="1093958" cy="1384920"/>
              <a:chOff x="-3555776" y="3179219"/>
              <a:chExt cx="1728192" cy="1661819"/>
            </a:xfrm>
          </p:grpSpPr>
          <p:sp>
            <p:nvSpPr>
              <p:cNvPr id="17" name="구름 모양 설명선 16"/>
              <p:cNvSpPr/>
              <p:nvPr/>
            </p:nvSpPr>
            <p:spPr>
              <a:xfrm>
                <a:off x="-3555776" y="3179219"/>
                <a:ext cx="1728192" cy="1661819"/>
              </a:xfrm>
              <a:prstGeom prst="cloudCallout">
                <a:avLst>
                  <a:gd name="adj1" fmla="val 75373"/>
                  <a:gd name="adj2" fmla="val 5943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9" name="Picture 2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09716" y="4087713"/>
                <a:ext cx="648072" cy="476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34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81545" y="3890590"/>
                <a:ext cx="504056" cy="278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2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67744" y="4063891"/>
                <a:ext cx="429473" cy="238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1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67744" y="3401767"/>
                <a:ext cx="813336" cy="628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7" name="Text Box 38"/>
              <p:cNvSpPr txBox="1">
                <a:spLocks noChangeArrowheads="1"/>
              </p:cNvSpPr>
              <p:nvPr/>
            </p:nvSpPr>
            <p:spPr bwMode="auto">
              <a:xfrm rot="20039685">
                <a:off x="-3118555" y="3525226"/>
                <a:ext cx="391373" cy="2954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5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라 면</a:t>
                </a:r>
                <a:endParaRPr kumimoji="1" lang="ko-KR" altLang="ko-KR" sz="5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48680" y="1094773"/>
              <a:ext cx="1907076" cy="1812439"/>
              <a:chOff x="-3123728" y="3541978"/>
              <a:chExt cx="2448272" cy="1812439"/>
            </a:xfrm>
          </p:grpSpPr>
          <p:sp>
            <p:nvSpPr>
              <p:cNvPr id="4" name="구름 모양 설명선 3"/>
              <p:cNvSpPr/>
              <p:nvPr/>
            </p:nvSpPr>
            <p:spPr>
              <a:xfrm>
                <a:off x="-3123728" y="3541978"/>
                <a:ext cx="2448272" cy="1812439"/>
              </a:xfrm>
              <a:prstGeom prst="cloudCallout">
                <a:avLst>
                  <a:gd name="adj1" fmla="val 18160"/>
                  <a:gd name="adj2" fmla="val 70974"/>
                </a:avLst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83" name="Picture 2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799692" y="4041473"/>
                <a:ext cx="792088" cy="8411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1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41457" y="3803111"/>
                <a:ext cx="484657" cy="534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3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83569" y="3790804"/>
                <a:ext cx="812083" cy="583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1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807721" y="4311455"/>
                <a:ext cx="603682" cy="417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24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37226" y="4747433"/>
                <a:ext cx="353657" cy="363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0" name="그룹 9"/>
            <p:cNvGrpSpPr/>
            <p:nvPr/>
          </p:nvGrpSpPr>
          <p:grpSpPr>
            <a:xfrm>
              <a:off x="3103672" y="927816"/>
              <a:ext cx="1728192" cy="1145186"/>
              <a:chOff x="-2619672" y="2073002"/>
              <a:chExt cx="1728192" cy="1506806"/>
            </a:xfrm>
          </p:grpSpPr>
          <p:sp>
            <p:nvSpPr>
              <p:cNvPr id="9" name="구름 모양 설명선 8"/>
              <p:cNvSpPr/>
              <p:nvPr/>
            </p:nvSpPr>
            <p:spPr>
              <a:xfrm>
                <a:off x="-2619672" y="2073002"/>
                <a:ext cx="1728192" cy="1506806"/>
              </a:xfrm>
              <a:prstGeom prst="cloudCallout">
                <a:avLst>
                  <a:gd name="adj1" fmla="val -35490"/>
                  <a:gd name="adj2" fmla="val 82330"/>
                </a:avLst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8" name="Picture 17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03648" y="2300228"/>
                <a:ext cx="857016" cy="700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24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611560" y="2461294"/>
                <a:ext cx="680439" cy="390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2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42897" y="2930751"/>
                <a:ext cx="596265" cy="287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그룹 11"/>
            <p:cNvGrpSpPr/>
            <p:nvPr/>
          </p:nvGrpSpPr>
          <p:grpSpPr>
            <a:xfrm>
              <a:off x="4759580" y="1282889"/>
              <a:ext cx="1853234" cy="1315338"/>
              <a:chOff x="-3771800" y="3211526"/>
              <a:chExt cx="2232248" cy="1629511"/>
            </a:xfrm>
          </p:grpSpPr>
          <p:sp>
            <p:nvSpPr>
              <p:cNvPr id="11" name="구름 모양 설명선 10"/>
              <p:cNvSpPr/>
              <p:nvPr/>
            </p:nvSpPr>
            <p:spPr>
              <a:xfrm>
                <a:off x="-3771800" y="3211526"/>
                <a:ext cx="2232248" cy="1629511"/>
              </a:xfrm>
              <a:prstGeom prst="cloudCallout">
                <a:avLst>
                  <a:gd name="adj1" fmla="val -44860"/>
                  <a:gd name="adj2" fmla="val 7700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75" name="Picture 18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555776" y="3879974"/>
                <a:ext cx="507539" cy="606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21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110846" y="4030024"/>
                <a:ext cx="432048" cy="519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3" name="Picture 23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53650" y="3745579"/>
                <a:ext cx="340519" cy="76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22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37595" y="3425890"/>
                <a:ext cx="267767" cy="9081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24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13462" y="3331788"/>
                <a:ext cx="596990" cy="4732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14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11072" y="3406781"/>
                <a:ext cx="577003" cy="3984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554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438818" y="-75620"/>
            <a:ext cx="4320480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제품 청소 방법</a:t>
            </a:r>
            <a:endParaRPr lang="ko-KR" altLang="en-US" sz="1800" dirty="0"/>
          </a:p>
        </p:txBody>
      </p:sp>
      <p:grpSp>
        <p:nvGrpSpPr>
          <p:cNvPr id="1028" name="그룹 1027"/>
          <p:cNvGrpSpPr/>
          <p:nvPr/>
        </p:nvGrpSpPr>
        <p:grpSpPr>
          <a:xfrm>
            <a:off x="1016533" y="1416941"/>
            <a:ext cx="5492245" cy="1227859"/>
            <a:chOff x="1010037" y="1865334"/>
            <a:chExt cx="5492245" cy="1796420"/>
          </a:xfrm>
        </p:grpSpPr>
        <p:grpSp>
          <p:nvGrpSpPr>
            <p:cNvPr id="4" name="그룹 3"/>
            <p:cNvGrpSpPr/>
            <p:nvPr/>
          </p:nvGrpSpPr>
          <p:grpSpPr>
            <a:xfrm>
              <a:off x="1010037" y="1865334"/>
              <a:ext cx="5492245" cy="1796420"/>
              <a:chOff x="221617" y="4864560"/>
              <a:chExt cx="1954277" cy="3184784"/>
            </a:xfrm>
          </p:grpSpPr>
          <p:sp>
            <p:nvSpPr>
              <p:cNvPr id="18" name="AutoShape 14"/>
              <p:cNvSpPr>
                <a:spLocks noChangeArrowheads="1"/>
              </p:cNvSpPr>
              <p:nvPr/>
            </p:nvSpPr>
            <p:spPr bwMode="auto">
              <a:xfrm>
                <a:off x="221617" y="5272617"/>
                <a:ext cx="1911239" cy="2776727"/>
              </a:xfrm>
              <a:prstGeom prst="roundRect">
                <a:avLst>
                  <a:gd name="adj" fmla="val 1069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/>
              </a:p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880677" y="6094001"/>
                <a:ext cx="1295217" cy="1545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lvl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안전을 위하여 먼저 전용차단기를 꺼주세요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</a:p>
              <a:p>
                <a:pPr marL="171450" lvl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경우에 따라 비상정지스위치 버튼을 누르셔도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000" dirty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  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무방합니다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373893" y="4864560"/>
                <a:ext cx="1579675" cy="98142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478798" y="5056974"/>
                <a:ext cx="1369865" cy="596593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 Box 14"/>
              <p:cNvSpPr txBox="1">
                <a:spLocks noChangeArrowheads="1"/>
              </p:cNvSpPr>
              <p:nvPr/>
            </p:nvSpPr>
            <p:spPr bwMode="auto">
              <a:xfrm>
                <a:off x="544547" y="5007681"/>
                <a:ext cx="1265379" cy="5456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첫째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.  </a:t>
                </a: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전원을 차단시킨다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.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0316" y="2696395"/>
              <a:ext cx="574123" cy="600422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8" name="Picture 4" descr="http://cfile235.uf.daum.net/image/251CA43653BB5FFB330A4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28913">
              <a:off x="1271108" y="2715242"/>
              <a:ext cx="617771" cy="610479"/>
            </a:xfrm>
            <a:prstGeom prst="rect">
              <a:avLst/>
            </a:prstGeom>
            <a:noFill/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그룹 1"/>
          <p:cNvGrpSpPr/>
          <p:nvPr/>
        </p:nvGrpSpPr>
        <p:grpSpPr>
          <a:xfrm>
            <a:off x="1016533" y="3378064"/>
            <a:ext cx="5371292" cy="1827174"/>
            <a:chOff x="1044356" y="3053818"/>
            <a:chExt cx="5371292" cy="1827173"/>
          </a:xfrm>
        </p:grpSpPr>
        <p:grpSp>
          <p:nvGrpSpPr>
            <p:cNvPr id="5" name="그룹 4"/>
            <p:cNvGrpSpPr/>
            <p:nvPr/>
          </p:nvGrpSpPr>
          <p:grpSpPr>
            <a:xfrm>
              <a:off x="1044356" y="3053818"/>
              <a:ext cx="5371292" cy="1827173"/>
              <a:chOff x="2464825" y="4182107"/>
              <a:chExt cx="1911239" cy="3184783"/>
            </a:xfrm>
          </p:grpSpPr>
          <p:sp>
            <p:nvSpPr>
              <p:cNvPr id="28" name="AutoShape 14"/>
              <p:cNvSpPr>
                <a:spLocks noChangeArrowheads="1"/>
              </p:cNvSpPr>
              <p:nvPr/>
            </p:nvSpPr>
            <p:spPr bwMode="auto">
              <a:xfrm>
                <a:off x="2464825" y="4590163"/>
                <a:ext cx="1911239" cy="2776727"/>
              </a:xfrm>
              <a:prstGeom prst="roundRect">
                <a:avLst>
                  <a:gd name="adj" fmla="val 10699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/>
              </a:p>
              <a:p>
                <a:pPr marR="0" lvl="0" indent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/>
              </a:p>
            </p:txBody>
          </p:sp>
          <p:sp>
            <p:nvSpPr>
              <p:cNvPr id="30" name="Rectangle 7"/>
              <p:cNvSpPr>
                <a:spLocks noChangeArrowheads="1"/>
              </p:cNvSpPr>
              <p:nvPr/>
            </p:nvSpPr>
            <p:spPr bwMode="auto">
              <a:xfrm>
                <a:off x="2617102" y="4182107"/>
                <a:ext cx="1579675" cy="71604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2725612" y="4301558"/>
                <a:ext cx="1369865" cy="46683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auto">
              <a:xfrm>
                <a:off x="2725612" y="4323149"/>
                <a:ext cx="1369865" cy="435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둘째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.  </a:t>
                </a:r>
                <a:r>
                  <a:rPr kumimoji="1" lang="ko-KR" altLang="en-US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제품 표면 청소는 걸레로 하세요</a:t>
                </a:r>
                <a:r>
                  <a:rPr kumimoji="1" lang="en-US" altLang="ko-KR" sz="12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견고딕" pitchFamily="18" charset="-127"/>
                    <a:ea typeface="HY견고딕" pitchFamily="18" charset="-127"/>
                  </a:rPr>
                  <a:t>.</a:t>
                </a:r>
                <a:endParaRPr kumimoji="1" lang="ko-K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4997983" y="3855295"/>
              <a:ext cx="1231341" cy="611607"/>
              <a:chOff x="896056" y="5352045"/>
              <a:chExt cx="2385789" cy="1719251"/>
            </a:xfrm>
          </p:grpSpPr>
          <p:sp>
            <p:nvSpPr>
              <p:cNvPr id="120" name="원통 119"/>
              <p:cNvSpPr/>
              <p:nvPr/>
            </p:nvSpPr>
            <p:spPr>
              <a:xfrm>
                <a:off x="3110799" y="6250048"/>
                <a:ext cx="154799" cy="288032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1" name="원통 120"/>
              <p:cNvSpPr/>
              <p:nvPr/>
            </p:nvSpPr>
            <p:spPr>
              <a:xfrm>
                <a:off x="2554304" y="6614721"/>
                <a:ext cx="154799" cy="288032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2" name="원통 121"/>
              <p:cNvSpPr/>
              <p:nvPr/>
            </p:nvSpPr>
            <p:spPr>
              <a:xfrm>
                <a:off x="1063661" y="6606337"/>
                <a:ext cx="154799" cy="288032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23" name="그룹 122"/>
              <p:cNvGrpSpPr/>
              <p:nvPr/>
            </p:nvGrpSpPr>
            <p:grpSpPr>
              <a:xfrm>
                <a:off x="896056" y="5352045"/>
                <a:ext cx="2385789" cy="1719251"/>
                <a:chOff x="1196752" y="4406119"/>
                <a:chExt cx="2664296" cy="1961261"/>
              </a:xfrm>
            </p:grpSpPr>
            <p:sp>
              <p:nvSpPr>
                <p:cNvPr id="125" name="정육면체 124"/>
                <p:cNvSpPr/>
                <p:nvPr/>
              </p:nvSpPr>
              <p:spPr>
                <a:xfrm>
                  <a:off x="1196752" y="4406119"/>
                  <a:ext cx="2664296" cy="1961261"/>
                </a:xfrm>
                <a:prstGeom prst="cub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 w="3175">
                  <a:solidFill>
                    <a:srgbClr val="00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6" name="정육면체 125"/>
                <p:cNvSpPr/>
                <p:nvPr/>
              </p:nvSpPr>
              <p:spPr>
                <a:xfrm>
                  <a:off x="1517794" y="4421891"/>
                  <a:ext cx="1656184" cy="360039"/>
                </a:xfrm>
                <a:prstGeom prst="cube">
                  <a:avLst>
                    <a:gd name="adj" fmla="val 87303"/>
                  </a:avLst>
                </a:prstGeom>
                <a:solidFill>
                  <a:schemeClr val="bg1">
                    <a:lumMod val="75000"/>
                  </a:schemeClr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7" name="순서도: 처리 126"/>
                <p:cNvSpPr/>
                <p:nvPr/>
              </p:nvSpPr>
              <p:spPr>
                <a:xfrm>
                  <a:off x="3043727" y="4992925"/>
                  <a:ext cx="237972" cy="864095"/>
                </a:xfrm>
                <a:prstGeom prst="flowChartProcess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4" name="순서도: 처리 123"/>
              <p:cNvSpPr/>
              <p:nvPr/>
            </p:nvSpPr>
            <p:spPr>
              <a:xfrm>
                <a:off x="1526629" y="5500817"/>
                <a:ext cx="715589" cy="45719"/>
              </a:xfrm>
              <a:prstGeom prst="flowChartProcess">
                <a:avLst/>
              </a:prstGeom>
              <a:solidFill>
                <a:schemeClr val="bg1">
                  <a:lumMod val="75000"/>
                </a:schemeClr>
              </a:solidFill>
              <a:ln w="3175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8" name="Text Box 9"/>
            <p:cNvSpPr txBox="1">
              <a:spLocks noChangeArrowheads="1"/>
            </p:cNvSpPr>
            <p:nvPr/>
          </p:nvSpPr>
          <p:spPr bwMode="auto">
            <a:xfrm>
              <a:off x="1187147" y="3522188"/>
              <a:ext cx="3178868" cy="1124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표면청소 때 가솔린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벤젠 등 화공약품과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dirty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 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가연성 유기용제를 사용하시면 안됩니다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수도 등을 이용하여 물청소 절대 금지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젖은 걸레와 마른걸레를 번갈아 깨끗이  닦으면 청결하게 사용이 가능합니다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1025" name="그룹 1024"/>
            <p:cNvGrpSpPr/>
            <p:nvPr/>
          </p:nvGrpSpPr>
          <p:grpSpPr>
            <a:xfrm>
              <a:off x="4560125" y="3852197"/>
              <a:ext cx="349749" cy="539779"/>
              <a:chOff x="-6777478" y="1946562"/>
              <a:chExt cx="2792328" cy="4363021"/>
            </a:xfrm>
          </p:grpSpPr>
          <p:sp>
            <p:nvSpPr>
              <p:cNvPr id="6" name="원통 5"/>
              <p:cNvSpPr/>
              <p:nvPr/>
            </p:nvSpPr>
            <p:spPr>
              <a:xfrm>
                <a:off x="-4635896" y="5112255"/>
                <a:ext cx="650746" cy="1106336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구름 모양 설명선 11"/>
              <p:cNvSpPr/>
              <p:nvPr/>
            </p:nvSpPr>
            <p:spPr>
              <a:xfrm rot="21358936">
                <a:off x="-5699393" y="1946562"/>
                <a:ext cx="873652" cy="551575"/>
              </a:xfrm>
              <a:prstGeom prst="cloudCallout">
                <a:avLst>
                  <a:gd name="adj1" fmla="val -62500"/>
                  <a:gd name="adj2" fmla="val 121580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33" name="그룹 132"/>
              <p:cNvGrpSpPr/>
              <p:nvPr/>
            </p:nvGrpSpPr>
            <p:grpSpPr>
              <a:xfrm rot="664849">
                <a:off x="-6777478" y="4976085"/>
                <a:ext cx="1146572" cy="1266008"/>
                <a:chOff x="-6079186" y="3316671"/>
                <a:chExt cx="1656640" cy="2992912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4" name="자유형 133"/>
                <p:cNvSpPr/>
                <p:nvPr/>
              </p:nvSpPr>
              <p:spPr>
                <a:xfrm rot="1443898">
                  <a:off x="-5798892" y="3316671"/>
                  <a:ext cx="379750" cy="245987"/>
                </a:xfrm>
                <a:custGeom>
                  <a:avLst/>
                  <a:gdLst>
                    <a:gd name="connsiteX0" fmla="*/ 126513 w 379750"/>
                    <a:gd name="connsiteY0" fmla="*/ 245987 h 245987"/>
                    <a:gd name="connsiteX1" fmla="*/ 2688 w 379750"/>
                    <a:gd name="connsiteY1" fmla="*/ 74537 h 245987"/>
                    <a:gd name="connsiteX2" fmla="*/ 231288 w 379750"/>
                    <a:gd name="connsiteY2" fmla="*/ 7862 h 245987"/>
                    <a:gd name="connsiteX3" fmla="*/ 336063 w 379750"/>
                    <a:gd name="connsiteY3" fmla="*/ 245987 h 245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750" h="245987">
                      <a:moveTo>
                        <a:pt x="126513" y="245987"/>
                      </a:moveTo>
                      <a:cubicBezTo>
                        <a:pt x="55869" y="180105"/>
                        <a:pt x="-14775" y="114224"/>
                        <a:pt x="2688" y="74537"/>
                      </a:cubicBezTo>
                      <a:cubicBezTo>
                        <a:pt x="20150" y="34849"/>
                        <a:pt x="175726" y="-20713"/>
                        <a:pt x="231288" y="7862"/>
                      </a:cubicBezTo>
                      <a:cubicBezTo>
                        <a:pt x="286851" y="36437"/>
                        <a:pt x="459888" y="185662"/>
                        <a:pt x="336063" y="245987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5" name="자유형 134"/>
                <p:cNvSpPr/>
                <p:nvPr/>
              </p:nvSpPr>
              <p:spPr>
                <a:xfrm>
                  <a:off x="-6035989" y="3867857"/>
                  <a:ext cx="1613443" cy="2441726"/>
                </a:xfrm>
                <a:custGeom>
                  <a:avLst/>
                  <a:gdLst>
                    <a:gd name="connsiteX0" fmla="*/ 43538 w 1705169"/>
                    <a:gd name="connsiteY0" fmla="*/ 334291 h 2782504"/>
                    <a:gd name="connsiteX1" fmla="*/ 5438 w 1705169"/>
                    <a:gd name="connsiteY1" fmla="*/ 572416 h 2782504"/>
                    <a:gd name="connsiteX2" fmla="*/ 148313 w 1705169"/>
                    <a:gd name="connsiteY2" fmla="*/ 1162966 h 2782504"/>
                    <a:gd name="connsiteX3" fmla="*/ 186413 w 1705169"/>
                    <a:gd name="connsiteY3" fmla="*/ 1896391 h 2782504"/>
                    <a:gd name="connsiteX4" fmla="*/ 91163 w 1705169"/>
                    <a:gd name="connsiteY4" fmla="*/ 2572666 h 2782504"/>
                    <a:gd name="connsiteX5" fmla="*/ 576938 w 1705169"/>
                    <a:gd name="connsiteY5" fmla="*/ 2763166 h 2782504"/>
                    <a:gd name="connsiteX6" fmla="*/ 1262738 w 1705169"/>
                    <a:gd name="connsiteY6" fmla="*/ 2763166 h 2782504"/>
                    <a:gd name="connsiteX7" fmla="*/ 1691363 w 1705169"/>
                    <a:gd name="connsiteY7" fmla="*/ 2648866 h 2782504"/>
                    <a:gd name="connsiteX8" fmla="*/ 1577063 w 1705169"/>
                    <a:gd name="connsiteY8" fmla="*/ 1801141 h 2782504"/>
                    <a:gd name="connsiteX9" fmla="*/ 1348463 w 1705169"/>
                    <a:gd name="connsiteY9" fmla="*/ 896266 h 2782504"/>
                    <a:gd name="connsiteX10" fmla="*/ 967463 w 1705169"/>
                    <a:gd name="connsiteY10" fmla="*/ 143791 h 2782504"/>
                    <a:gd name="connsiteX11" fmla="*/ 757913 w 1705169"/>
                    <a:gd name="connsiteY11" fmla="*/ 916 h 278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05169" h="2782504">
                      <a:moveTo>
                        <a:pt x="43538" y="334291"/>
                      </a:moveTo>
                      <a:cubicBezTo>
                        <a:pt x="15757" y="384297"/>
                        <a:pt x="-12024" y="434304"/>
                        <a:pt x="5438" y="572416"/>
                      </a:cubicBezTo>
                      <a:cubicBezTo>
                        <a:pt x="22900" y="710528"/>
                        <a:pt x="118151" y="942304"/>
                        <a:pt x="148313" y="1162966"/>
                      </a:cubicBezTo>
                      <a:cubicBezTo>
                        <a:pt x="178475" y="1383628"/>
                        <a:pt x="195938" y="1661441"/>
                        <a:pt x="186413" y="1896391"/>
                      </a:cubicBezTo>
                      <a:cubicBezTo>
                        <a:pt x="176888" y="2131341"/>
                        <a:pt x="26076" y="2428204"/>
                        <a:pt x="91163" y="2572666"/>
                      </a:cubicBezTo>
                      <a:cubicBezTo>
                        <a:pt x="156250" y="2717128"/>
                        <a:pt x="381676" y="2731416"/>
                        <a:pt x="576938" y="2763166"/>
                      </a:cubicBezTo>
                      <a:cubicBezTo>
                        <a:pt x="772201" y="2794916"/>
                        <a:pt x="1077000" y="2782216"/>
                        <a:pt x="1262738" y="2763166"/>
                      </a:cubicBezTo>
                      <a:cubicBezTo>
                        <a:pt x="1448476" y="2744116"/>
                        <a:pt x="1638976" y="2809204"/>
                        <a:pt x="1691363" y="2648866"/>
                      </a:cubicBezTo>
                      <a:cubicBezTo>
                        <a:pt x="1743751" y="2488529"/>
                        <a:pt x="1634213" y="2093241"/>
                        <a:pt x="1577063" y="1801141"/>
                      </a:cubicBezTo>
                      <a:cubicBezTo>
                        <a:pt x="1519913" y="1509041"/>
                        <a:pt x="1450063" y="1172491"/>
                        <a:pt x="1348463" y="896266"/>
                      </a:cubicBezTo>
                      <a:cubicBezTo>
                        <a:pt x="1246863" y="620041"/>
                        <a:pt x="1065888" y="293016"/>
                        <a:pt x="967463" y="143791"/>
                      </a:cubicBezTo>
                      <a:cubicBezTo>
                        <a:pt x="869038" y="-5434"/>
                        <a:pt x="813475" y="-2259"/>
                        <a:pt x="757913" y="916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6" name="자유형 135"/>
                <p:cNvSpPr/>
                <p:nvPr/>
              </p:nvSpPr>
              <p:spPr>
                <a:xfrm rot="677246">
                  <a:off x="-6009067" y="3474747"/>
                  <a:ext cx="800100" cy="842891"/>
                </a:xfrm>
                <a:custGeom>
                  <a:avLst/>
                  <a:gdLst>
                    <a:gd name="connsiteX0" fmla="*/ 0 w 800100"/>
                    <a:gd name="connsiteY0" fmla="*/ 572423 h 572423"/>
                    <a:gd name="connsiteX1" fmla="*/ 57150 w 800100"/>
                    <a:gd name="connsiteY1" fmla="*/ 267623 h 572423"/>
                    <a:gd name="connsiteX2" fmla="*/ 171450 w 800100"/>
                    <a:gd name="connsiteY2" fmla="*/ 58073 h 572423"/>
                    <a:gd name="connsiteX3" fmla="*/ 342900 w 800100"/>
                    <a:gd name="connsiteY3" fmla="*/ 923 h 572423"/>
                    <a:gd name="connsiteX4" fmla="*/ 533400 w 800100"/>
                    <a:gd name="connsiteY4" fmla="*/ 29498 h 572423"/>
                    <a:gd name="connsiteX5" fmla="*/ 733425 w 800100"/>
                    <a:gd name="connsiteY5" fmla="*/ 115223 h 572423"/>
                    <a:gd name="connsiteX6" fmla="*/ 800100 w 800100"/>
                    <a:gd name="connsiteY6" fmla="*/ 162848 h 57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0" h="572423">
                      <a:moveTo>
                        <a:pt x="0" y="572423"/>
                      </a:moveTo>
                      <a:cubicBezTo>
                        <a:pt x="14287" y="462885"/>
                        <a:pt x="28575" y="353348"/>
                        <a:pt x="57150" y="267623"/>
                      </a:cubicBezTo>
                      <a:cubicBezTo>
                        <a:pt x="85725" y="181898"/>
                        <a:pt x="123825" y="102523"/>
                        <a:pt x="171450" y="58073"/>
                      </a:cubicBezTo>
                      <a:cubicBezTo>
                        <a:pt x="219075" y="13623"/>
                        <a:pt x="282575" y="5685"/>
                        <a:pt x="342900" y="923"/>
                      </a:cubicBezTo>
                      <a:cubicBezTo>
                        <a:pt x="403225" y="-3840"/>
                        <a:pt x="468312" y="10448"/>
                        <a:pt x="533400" y="29498"/>
                      </a:cubicBezTo>
                      <a:cubicBezTo>
                        <a:pt x="598488" y="48548"/>
                        <a:pt x="688975" y="92998"/>
                        <a:pt x="733425" y="115223"/>
                      </a:cubicBezTo>
                      <a:cubicBezTo>
                        <a:pt x="777875" y="137448"/>
                        <a:pt x="788987" y="150148"/>
                        <a:pt x="800100" y="162848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7" name="자유형 136"/>
                <p:cNvSpPr/>
                <p:nvPr/>
              </p:nvSpPr>
              <p:spPr>
                <a:xfrm>
                  <a:off x="-6076950" y="3756367"/>
                  <a:ext cx="895350" cy="444158"/>
                </a:xfrm>
                <a:custGeom>
                  <a:avLst/>
                  <a:gdLst>
                    <a:gd name="connsiteX0" fmla="*/ 0 w 895350"/>
                    <a:gd name="connsiteY0" fmla="*/ 444158 h 444158"/>
                    <a:gd name="connsiteX1" fmla="*/ 228600 w 895350"/>
                    <a:gd name="connsiteY1" fmla="*/ 177458 h 444158"/>
                    <a:gd name="connsiteX2" fmla="*/ 457200 w 895350"/>
                    <a:gd name="connsiteY2" fmla="*/ 53633 h 444158"/>
                    <a:gd name="connsiteX3" fmla="*/ 695325 w 895350"/>
                    <a:gd name="connsiteY3" fmla="*/ 34583 h 444158"/>
                    <a:gd name="connsiteX4" fmla="*/ 895350 w 895350"/>
                    <a:gd name="connsiteY4" fmla="*/ 34583 h 44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350" h="444158">
                      <a:moveTo>
                        <a:pt x="0" y="444158"/>
                      </a:moveTo>
                      <a:cubicBezTo>
                        <a:pt x="76200" y="343351"/>
                        <a:pt x="152400" y="242545"/>
                        <a:pt x="228600" y="177458"/>
                      </a:cubicBezTo>
                      <a:cubicBezTo>
                        <a:pt x="304800" y="112370"/>
                        <a:pt x="379412" y="77446"/>
                        <a:pt x="457200" y="53633"/>
                      </a:cubicBezTo>
                      <a:cubicBezTo>
                        <a:pt x="534988" y="29820"/>
                        <a:pt x="622300" y="37758"/>
                        <a:pt x="695325" y="34583"/>
                      </a:cubicBezTo>
                      <a:cubicBezTo>
                        <a:pt x="768350" y="31408"/>
                        <a:pt x="838200" y="-41617"/>
                        <a:pt x="895350" y="34583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8" name="자유형 137"/>
                <p:cNvSpPr/>
                <p:nvPr/>
              </p:nvSpPr>
              <p:spPr>
                <a:xfrm>
                  <a:off x="-6079186" y="3781425"/>
                  <a:ext cx="892647" cy="532320"/>
                </a:xfrm>
                <a:custGeom>
                  <a:avLst/>
                  <a:gdLst>
                    <a:gd name="connsiteX0" fmla="*/ 2236 w 892647"/>
                    <a:gd name="connsiteY0" fmla="*/ 428625 h 532320"/>
                    <a:gd name="connsiteX1" fmla="*/ 40336 w 892647"/>
                    <a:gd name="connsiteY1" fmla="*/ 523875 h 532320"/>
                    <a:gd name="connsiteX2" fmla="*/ 278461 w 892647"/>
                    <a:gd name="connsiteY2" fmla="*/ 238125 h 532320"/>
                    <a:gd name="connsiteX3" fmla="*/ 459436 w 892647"/>
                    <a:gd name="connsiteY3" fmla="*/ 142875 h 532320"/>
                    <a:gd name="connsiteX4" fmla="*/ 688036 w 892647"/>
                    <a:gd name="connsiteY4" fmla="*/ 114300 h 532320"/>
                    <a:gd name="connsiteX5" fmla="*/ 878536 w 892647"/>
                    <a:gd name="connsiteY5" fmla="*/ 104775 h 532320"/>
                    <a:gd name="connsiteX6" fmla="*/ 878536 w 892647"/>
                    <a:gd name="connsiteY6" fmla="*/ 0 h 53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647" h="532320">
                      <a:moveTo>
                        <a:pt x="2236" y="428625"/>
                      </a:moveTo>
                      <a:cubicBezTo>
                        <a:pt x="-1733" y="492125"/>
                        <a:pt x="-5701" y="555625"/>
                        <a:pt x="40336" y="523875"/>
                      </a:cubicBezTo>
                      <a:cubicBezTo>
                        <a:pt x="86373" y="492125"/>
                        <a:pt x="208611" y="301625"/>
                        <a:pt x="278461" y="238125"/>
                      </a:cubicBezTo>
                      <a:cubicBezTo>
                        <a:pt x="348311" y="174625"/>
                        <a:pt x="391174" y="163512"/>
                        <a:pt x="459436" y="142875"/>
                      </a:cubicBezTo>
                      <a:cubicBezTo>
                        <a:pt x="527699" y="122237"/>
                        <a:pt x="618186" y="120650"/>
                        <a:pt x="688036" y="114300"/>
                      </a:cubicBezTo>
                      <a:cubicBezTo>
                        <a:pt x="757886" y="107950"/>
                        <a:pt x="846786" y="123825"/>
                        <a:pt x="878536" y="104775"/>
                      </a:cubicBezTo>
                      <a:cubicBezTo>
                        <a:pt x="910286" y="85725"/>
                        <a:pt x="878536" y="0"/>
                        <a:pt x="878536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9" name="자유형 138"/>
                <p:cNvSpPr/>
                <p:nvPr/>
              </p:nvSpPr>
              <p:spPr>
                <a:xfrm>
                  <a:off x="-5657850" y="4495800"/>
                  <a:ext cx="161925" cy="76200"/>
                </a:xfrm>
                <a:custGeom>
                  <a:avLst/>
                  <a:gdLst>
                    <a:gd name="connsiteX0" fmla="*/ 0 w 161925"/>
                    <a:gd name="connsiteY0" fmla="*/ 0 h 76200"/>
                    <a:gd name="connsiteX1" fmla="*/ 161925 w 161925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925" h="76200">
                      <a:moveTo>
                        <a:pt x="0" y="0"/>
                      </a:moveTo>
                      <a:lnTo>
                        <a:pt x="161925" y="76200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40" name="자유형 139"/>
                <p:cNvSpPr/>
                <p:nvPr/>
              </p:nvSpPr>
              <p:spPr>
                <a:xfrm>
                  <a:off x="-5314950" y="4352925"/>
                  <a:ext cx="104775" cy="180975"/>
                </a:xfrm>
                <a:custGeom>
                  <a:avLst/>
                  <a:gdLst>
                    <a:gd name="connsiteX0" fmla="*/ 104775 w 104775"/>
                    <a:gd name="connsiteY0" fmla="*/ 0 h 180975"/>
                    <a:gd name="connsiteX1" fmla="*/ 0 w 104775"/>
                    <a:gd name="connsiteY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775" h="180975">
                      <a:moveTo>
                        <a:pt x="104775" y="0"/>
                      </a:moveTo>
                      <a:lnTo>
                        <a:pt x="0" y="180975"/>
                      </a:ln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/>
                </a:p>
                <a:p>
                  <a:pPr algn="ctr"/>
                  <a:endParaRPr lang="ko-KR" altLang="en-US" dirty="0"/>
                </a:p>
              </p:txBody>
            </p:sp>
            <p:sp>
              <p:nvSpPr>
                <p:cNvPr id="141" name="자유형 140"/>
                <p:cNvSpPr/>
                <p:nvPr/>
              </p:nvSpPr>
              <p:spPr>
                <a:xfrm>
                  <a:off x="-5419725" y="4743450"/>
                  <a:ext cx="209550" cy="105219"/>
                </a:xfrm>
                <a:custGeom>
                  <a:avLst/>
                  <a:gdLst>
                    <a:gd name="connsiteX0" fmla="*/ 0 w 209550"/>
                    <a:gd name="connsiteY0" fmla="*/ 57150 h 105219"/>
                    <a:gd name="connsiteX1" fmla="*/ 104775 w 209550"/>
                    <a:gd name="connsiteY1" fmla="*/ 104775 h 105219"/>
                    <a:gd name="connsiteX2" fmla="*/ 180975 w 209550"/>
                    <a:gd name="connsiteY2" fmla="*/ 76200 h 105219"/>
                    <a:gd name="connsiteX3" fmla="*/ 209550 w 209550"/>
                    <a:gd name="connsiteY3" fmla="*/ 0 h 105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105219">
                      <a:moveTo>
                        <a:pt x="0" y="57150"/>
                      </a:moveTo>
                      <a:cubicBezTo>
                        <a:pt x="37306" y="79375"/>
                        <a:pt x="74612" y="101600"/>
                        <a:pt x="104775" y="104775"/>
                      </a:cubicBezTo>
                      <a:cubicBezTo>
                        <a:pt x="134938" y="107950"/>
                        <a:pt x="163513" y="93662"/>
                        <a:pt x="180975" y="76200"/>
                      </a:cubicBezTo>
                      <a:cubicBezTo>
                        <a:pt x="198437" y="58738"/>
                        <a:pt x="203993" y="29369"/>
                        <a:pt x="209550" y="0"/>
                      </a:cubicBezTo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024" name="그룹 1023"/>
              <p:cNvGrpSpPr/>
              <p:nvPr/>
            </p:nvGrpSpPr>
            <p:grpSpPr>
              <a:xfrm>
                <a:off x="-6079186" y="3316671"/>
                <a:ext cx="1656640" cy="2992912"/>
                <a:chOff x="-6079186" y="3316671"/>
                <a:chExt cx="1656640" cy="2992912"/>
              </a:xfrm>
            </p:grpSpPr>
            <p:sp>
              <p:nvSpPr>
                <p:cNvPr id="11" name="자유형 10"/>
                <p:cNvSpPr/>
                <p:nvPr/>
              </p:nvSpPr>
              <p:spPr>
                <a:xfrm rot="1443898">
                  <a:off x="-5798892" y="3316671"/>
                  <a:ext cx="379750" cy="245987"/>
                </a:xfrm>
                <a:custGeom>
                  <a:avLst/>
                  <a:gdLst>
                    <a:gd name="connsiteX0" fmla="*/ 126513 w 379750"/>
                    <a:gd name="connsiteY0" fmla="*/ 245987 h 245987"/>
                    <a:gd name="connsiteX1" fmla="*/ 2688 w 379750"/>
                    <a:gd name="connsiteY1" fmla="*/ 74537 h 245987"/>
                    <a:gd name="connsiteX2" fmla="*/ 231288 w 379750"/>
                    <a:gd name="connsiteY2" fmla="*/ 7862 h 245987"/>
                    <a:gd name="connsiteX3" fmla="*/ 336063 w 379750"/>
                    <a:gd name="connsiteY3" fmla="*/ 245987 h 245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750" h="245987">
                      <a:moveTo>
                        <a:pt x="126513" y="245987"/>
                      </a:moveTo>
                      <a:cubicBezTo>
                        <a:pt x="55869" y="180105"/>
                        <a:pt x="-14775" y="114224"/>
                        <a:pt x="2688" y="74537"/>
                      </a:cubicBezTo>
                      <a:cubicBezTo>
                        <a:pt x="20150" y="34849"/>
                        <a:pt x="175726" y="-20713"/>
                        <a:pt x="231288" y="7862"/>
                      </a:cubicBezTo>
                      <a:cubicBezTo>
                        <a:pt x="286851" y="36437"/>
                        <a:pt x="459888" y="185662"/>
                        <a:pt x="336063" y="245987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" name="자유형 6"/>
                <p:cNvSpPr/>
                <p:nvPr/>
              </p:nvSpPr>
              <p:spPr>
                <a:xfrm>
                  <a:off x="-6035989" y="3867857"/>
                  <a:ext cx="1613443" cy="2441726"/>
                </a:xfrm>
                <a:custGeom>
                  <a:avLst/>
                  <a:gdLst>
                    <a:gd name="connsiteX0" fmla="*/ 43538 w 1705169"/>
                    <a:gd name="connsiteY0" fmla="*/ 334291 h 2782504"/>
                    <a:gd name="connsiteX1" fmla="*/ 5438 w 1705169"/>
                    <a:gd name="connsiteY1" fmla="*/ 572416 h 2782504"/>
                    <a:gd name="connsiteX2" fmla="*/ 148313 w 1705169"/>
                    <a:gd name="connsiteY2" fmla="*/ 1162966 h 2782504"/>
                    <a:gd name="connsiteX3" fmla="*/ 186413 w 1705169"/>
                    <a:gd name="connsiteY3" fmla="*/ 1896391 h 2782504"/>
                    <a:gd name="connsiteX4" fmla="*/ 91163 w 1705169"/>
                    <a:gd name="connsiteY4" fmla="*/ 2572666 h 2782504"/>
                    <a:gd name="connsiteX5" fmla="*/ 576938 w 1705169"/>
                    <a:gd name="connsiteY5" fmla="*/ 2763166 h 2782504"/>
                    <a:gd name="connsiteX6" fmla="*/ 1262738 w 1705169"/>
                    <a:gd name="connsiteY6" fmla="*/ 2763166 h 2782504"/>
                    <a:gd name="connsiteX7" fmla="*/ 1691363 w 1705169"/>
                    <a:gd name="connsiteY7" fmla="*/ 2648866 h 2782504"/>
                    <a:gd name="connsiteX8" fmla="*/ 1577063 w 1705169"/>
                    <a:gd name="connsiteY8" fmla="*/ 1801141 h 2782504"/>
                    <a:gd name="connsiteX9" fmla="*/ 1348463 w 1705169"/>
                    <a:gd name="connsiteY9" fmla="*/ 896266 h 2782504"/>
                    <a:gd name="connsiteX10" fmla="*/ 967463 w 1705169"/>
                    <a:gd name="connsiteY10" fmla="*/ 143791 h 2782504"/>
                    <a:gd name="connsiteX11" fmla="*/ 757913 w 1705169"/>
                    <a:gd name="connsiteY11" fmla="*/ 916 h 278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05169" h="2782504">
                      <a:moveTo>
                        <a:pt x="43538" y="334291"/>
                      </a:moveTo>
                      <a:cubicBezTo>
                        <a:pt x="15757" y="384297"/>
                        <a:pt x="-12024" y="434304"/>
                        <a:pt x="5438" y="572416"/>
                      </a:cubicBezTo>
                      <a:cubicBezTo>
                        <a:pt x="22900" y="710528"/>
                        <a:pt x="118151" y="942304"/>
                        <a:pt x="148313" y="1162966"/>
                      </a:cubicBezTo>
                      <a:cubicBezTo>
                        <a:pt x="178475" y="1383628"/>
                        <a:pt x="195938" y="1661441"/>
                        <a:pt x="186413" y="1896391"/>
                      </a:cubicBezTo>
                      <a:cubicBezTo>
                        <a:pt x="176888" y="2131341"/>
                        <a:pt x="26076" y="2428204"/>
                        <a:pt x="91163" y="2572666"/>
                      </a:cubicBezTo>
                      <a:cubicBezTo>
                        <a:pt x="156250" y="2717128"/>
                        <a:pt x="381676" y="2731416"/>
                        <a:pt x="576938" y="2763166"/>
                      </a:cubicBezTo>
                      <a:cubicBezTo>
                        <a:pt x="772201" y="2794916"/>
                        <a:pt x="1077000" y="2782216"/>
                        <a:pt x="1262738" y="2763166"/>
                      </a:cubicBezTo>
                      <a:cubicBezTo>
                        <a:pt x="1448476" y="2744116"/>
                        <a:pt x="1638976" y="2809204"/>
                        <a:pt x="1691363" y="2648866"/>
                      </a:cubicBezTo>
                      <a:cubicBezTo>
                        <a:pt x="1743751" y="2488529"/>
                        <a:pt x="1634213" y="2093241"/>
                        <a:pt x="1577063" y="1801141"/>
                      </a:cubicBezTo>
                      <a:cubicBezTo>
                        <a:pt x="1519913" y="1509041"/>
                        <a:pt x="1450063" y="1172491"/>
                        <a:pt x="1348463" y="896266"/>
                      </a:cubicBezTo>
                      <a:cubicBezTo>
                        <a:pt x="1246863" y="620041"/>
                        <a:pt x="1065888" y="293016"/>
                        <a:pt x="967463" y="143791"/>
                      </a:cubicBezTo>
                      <a:cubicBezTo>
                        <a:pt x="869038" y="-5434"/>
                        <a:pt x="813475" y="-2259"/>
                        <a:pt x="757913" y="916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자유형 8"/>
                <p:cNvSpPr/>
                <p:nvPr/>
              </p:nvSpPr>
              <p:spPr>
                <a:xfrm rot="677246">
                  <a:off x="-6009067" y="3474747"/>
                  <a:ext cx="800100" cy="842891"/>
                </a:xfrm>
                <a:custGeom>
                  <a:avLst/>
                  <a:gdLst>
                    <a:gd name="connsiteX0" fmla="*/ 0 w 800100"/>
                    <a:gd name="connsiteY0" fmla="*/ 572423 h 572423"/>
                    <a:gd name="connsiteX1" fmla="*/ 57150 w 800100"/>
                    <a:gd name="connsiteY1" fmla="*/ 267623 h 572423"/>
                    <a:gd name="connsiteX2" fmla="*/ 171450 w 800100"/>
                    <a:gd name="connsiteY2" fmla="*/ 58073 h 572423"/>
                    <a:gd name="connsiteX3" fmla="*/ 342900 w 800100"/>
                    <a:gd name="connsiteY3" fmla="*/ 923 h 572423"/>
                    <a:gd name="connsiteX4" fmla="*/ 533400 w 800100"/>
                    <a:gd name="connsiteY4" fmla="*/ 29498 h 572423"/>
                    <a:gd name="connsiteX5" fmla="*/ 733425 w 800100"/>
                    <a:gd name="connsiteY5" fmla="*/ 115223 h 572423"/>
                    <a:gd name="connsiteX6" fmla="*/ 800100 w 800100"/>
                    <a:gd name="connsiteY6" fmla="*/ 162848 h 572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00100" h="572423">
                      <a:moveTo>
                        <a:pt x="0" y="572423"/>
                      </a:moveTo>
                      <a:cubicBezTo>
                        <a:pt x="14287" y="462885"/>
                        <a:pt x="28575" y="353348"/>
                        <a:pt x="57150" y="267623"/>
                      </a:cubicBezTo>
                      <a:cubicBezTo>
                        <a:pt x="85725" y="181898"/>
                        <a:pt x="123825" y="102523"/>
                        <a:pt x="171450" y="58073"/>
                      </a:cubicBezTo>
                      <a:cubicBezTo>
                        <a:pt x="219075" y="13623"/>
                        <a:pt x="282575" y="5685"/>
                        <a:pt x="342900" y="923"/>
                      </a:cubicBezTo>
                      <a:cubicBezTo>
                        <a:pt x="403225" y="-3840"/>
                        <a:pt x="468312" y="10448"/>
                        <a:pt x="533400" y="29498"/>
                      </a:cubicBezTo>
                      <a:cubicBezTo>
                        <a:pt x="598488" y="48548"/>
                        <a:pt x="688975" y="92998"/>
                        <a:pt x="733425" y="115223"/>
                      </a:cubicBezTo>
                      <a:cubicBezTo>
                        <a:pt x="777875" y="137448"/>
                        <a:pt x="788987" y="150148"/>
                        <a:pt x="800100" y="162848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자유형 12"/>
                <p:cNvSpPr/>
                <p:nvPr/>
              </p:nvSpPr>
              <p:spPr>
                <a:xfrm>
                  <a:off x="-6076950" y="3756367"/>
                  <a:ext cx="895350" cy="444158"/>
                </a:xfrm>
                <a:custGeom>
                  <a:avLst/>
                  <a:gdLst>
                    <a:gd name="connsiteX0" fmla="*/ 0 w 895350"/>
                    <a:gd name="connsiteY0" fmla="*/ 444158 h 444158"/>
                    <a:gd name="connsiteX1" fmla="*/ 228600 w 895350"/>
                    <a:gd name="connsiteY1" fmla="*/ 177458 h 444158"/>
                    <a:gd name="connsiteX2" fmla="*/ 457200 w 895350"/>
                    <a:gd name="connsiteY2" fmla="*/ 53633 h 444158"/>
                    <a:gd name="connsiteX3" fmla="*/ 695325 w 895350"/>
                    <a:gd name="connsiteY3" fmla="*/ 34583 h 444158"/>
                    <a:gd name="connsiteX4" fmla="*/ 895350 w 895350"/>
                    <a:gd name="connsiteY4" fmla="*/ 34583 h 44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350" h="444158">
                      <a:moveTo>
                        <a:pt x="0" y="444158"/>
                      </a:moveTo>
                      <a:cubicBezTo>
                        <a:pt x="76200" y="343351"/>
                        <a:pt x="152400" y="242545"/>
                        <a:pt x="228600" y="177458"/>
                      </a:cubicBezTo>
                      <a:cubicBezTo>
                        <a:pt x="304800" y="112370"/>
                        <a:pt x="379412" y="77446"/>
                        <a:pt x="457200" y="53633"/>
                      </a:cubicBezTo>
                      <a:cubicBezTo>
                        <a:pt x="534988" y="29820"/>
                        <a:pt x="622300" y="37758"/>
                        <a:pt x="695325" y="34583"/>
                      </a:cubicBezTo>
                      <a:cubicBezTo>
                        <a:pt x="768350" y="31408"/>
                        <a:pt x="838200" y="-41617"/>
                        <a:pt x="895350" y="34583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자유형 13"/>
                <p:cNvSpPr/>
                <p:nvPr/>
              </p:nvSpPr>
              <p:spPr>
                <a:xfrm>
                  <a:off x="-6079186" y="3781425"/>
                  <a:ext cx="892647" cy="532320"/>
                </a:xfrm>
                <a:custGeom>
                  <a:avLst/>
                  <a:gdLst>
                    <a:gd name="connsiteX0" fmla="*/ 2236 w 892647"/>
                    <a:gd name="connsiteY0" fmla="*/ 428625 h 532320"/>
                    <a:gd name="connsiteX1" fmla="*/ 40336 w 892647"/>
                    <a:gd name="connsiteY1" fmla="*/ 523875 h 532320"/>
                    <a:gd name="connsiteX2" fmla="*/ 278461 w 892647"/>
                    <a:gd name="connsiteY2" fmla="*/ 238125 h 532320"/>
                    <a:gd name="connsiteX3" fmla="*/ 459436 w 892647"/>
                    <a:gd name="connsiteY3" fmla="*/ 142875 h 532320"/>
                    <a:gd name="connsiteX4" fmla="*/ 688036 w 892647"/>
                    <a:gd name="connsiteY4" fmla="*/ 114300 h 532320"/>
                    <a:gd name="connsiteX5" fmla="*/ 878536 w 892647"/>
                    <a:gd name="connsiteY5" fmla="*/ 104775 h 532320"/>
                    <a:gd name="connsiteX6" fmla="*/ 878536 w 892647"/>
                    <a:gd name="connsiteY6" fmla="*/ 0 h 532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647" h="532320">
                      <a:moveTo>
                        <a:pt x="2236" y="428625"/>
                      </a:moveTo>
                      <a:cubicBezTo>
                        <a:pt x="-1733" y="492125"/>
                        <a:pt x="-5701" y="555625"/>
                        <a:pt x="40336" y="523875"/>
                      </a:cubicBezTo>
                      <a:cubicBezTo>
                        <a:pt x="86373" y="492125"/>
                        <a:pt x="208611" y="301625"/>
                        <a:pt x="278461" y="238125"/>
                      </a:cubicBezTo>
                      <a:cubicBezTo>
                        <a:pt x="348311" y="174625"/>
                        <a:pt x="391174" y="163512"/>
                        <a:pt x="459436" y="142875"/>
                      </a:cubicBezTo>
                      <a:cubicBezTo>
                        <a:pt x="527699" y="122237"/>
                        <a:pt x="618186" y="120650"/>
                        <a:pt x="688036" y="114300"/>
                      </a:cubicBezTo>
                      <a:cubicBezTo>
                        <a:pt x="757886" y="107950"/>
                        <a:pt x="846786" y="123825"/>
                        <a:pt x="878536" y="104775"/>
                      </a:cubicBezTo>
                      <a:cubicBezTo>
                        <a:pt x="910286" y="85725"/>
                        <a:pt x="878536" y="0"/>
                        <a:pt x="878536" y="0"/>
                      </a:cubicBez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자유형 14"/>
                <p:cNvSpPr/>
                <p:nvPr/>
              </p:nvSpPr>
              <p:spPr>
                <a:xfrm>
                  <a:off x="-5657850" y="4495800"/>
                  <a:ext cx="161925" cy="76200"/>
                </a:xfrm>
                <a:custGeom>
                  <a:avLst/>
                  <a:gdLst>
                    <a:gd name="connsiteX0" fmla="*/ 0 w 161925"/>
                    <a:gd name="connsiteY0" fmla="*/ 0 h 76200"/>
                    <a:gd name="connsiteX1" fmla="*/ 161925 w 161925"/>
                    <a:gd name="connsiteY1" fmla="*/ 7620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61925" h="76200">
                      <a:moveTo>
                        <a:pt x="0" y="0"/>
                      </a:moveTo>
                      <a:lnTo>
                        <a:pt x="161925" y="76200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자유형 15"/>
                <p:cNvSpPr/>
                <p:nvPr/>
              </p:nvSpPr>
              <p:spPr>
                <a:xfrm>
                  <a:off x="-5314950" y="4352925"/>
                  <a:ext cx="104775" cy="180975"/>
                </a:xfrm>
                <a:custGeom>
                  <a:avLst/>
                  <a:gdLst>
                    <a:gd name="connsiteX0" fmla="*/ 104775 w 104775"/>
                    <a:gd name="connsiteY0" fmla="*/ 0 h 180975"/>
                    <a:gd name="connsiteX1" fmla="*/ 0 w 104775"/>
                    <a:gd name="connsiteY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775" h="180975">
                      <a:moveTo>
                        <a:pt x="104775" y="0"/>
                      </a:moveTo>
                      <a:lnTo>
                        <a:pt x="0" y="180975"/>
                      </a:ln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ko-KR" dirty="0" smtClean="0"/>
                </a:p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 16"/>
                <p:cNvSpPr/>
                <p:nvPr/>
              </p:nvSpPr>
              <p:spPr>
                <a:xfrm>
                  <a:off x="-5419725" y="4743450"/>
                  <a:ext cx="209550" cy="105219"/>
                </a:xfrm>
                <a:custGeom>
                  <a:avLst/>
                  <a:gdLst>
                    <a:gd name="connsiteX0" fmla="*/ 0 w 209550"/>
                    <a:gd name="connsiteY0" fmla="*/ 57150 h 105219"/>
                    <a:gd name="connsiteX1" fmla="*/ 104775 w 209550"/>
                    <a:gd name="connsiteY1" fmla="*/ 104775 h 105219"/>
                    <a:gd name="connsiteX2" fmla="*/ 180975 w 209550"/>
                    <a:gd name="connsiteY2" fmla="*/ 76200 h 105219"/>
                    <a:gd name="connsiteX3" fmla="*/ 209550 w 209550"/>
                    <a:gd name="connsiteY3" fmla="*/ 0 h 105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105219">
                      <a:moveTo>
                        <a:pt x="0" y="57150"/>
                      </a:moveTo>
                      <a:cubicBezTo>
                        <a:pt x="37306" y="79375"/>
                        <a:pt x="74612" y="101600"/>
                        <a:pt x="104775" y="104775"/>
                      </a:cubicBezTo>
                      <a:cubicBezTo>
                        <a:pt x="134938" y="107950"/>
                        <a:pt x="163513" y="93662"/>
                        <a:pt x="180975" y="76200"/>
                      </a:cubicBezTo>
                      <a:cubicBezTo>
                        <a:pt x="198437" y="58738"/>
                        <a:pt x="203993" y="29369"/>
                        <a:pt x="209550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43" name="제목 2"/>
            <p:cNvSpPr txBox="1">
              <a:spLocks/>
            </p:cNvSpPr>
            <p:nvPr/>
          </p:nvSpPr>
          <p:spPr>
            <a:xfrm rot="19675580">
              <a:off x="4271835" y="3595061"/>
              <a:ext cx="654745" cy="32299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l" defTabSz="914400" rtl="0" eaLnBrk="1" latinLnBrk="1" hangingPunct="1">
                <a:spcBef>
                  <a:spcPct val="0"/>
                </a:spcBef>
                <a:buNone/>
                <a:defRPr lang="ko-KR" altLang="en-US" sz="2200" kern="1200" dirty="0">
                  <a:solidFill>
                    <a:srgbClr val="003300"/>
                  </a:solidFill>
                  <a:latin typeface="HY견고딕" pitchFamily="18" charset="-127"/>
                  <a:ea typeface="HY견고딕" pitchFamily="18" charset="-127"/>
                  <a:cs typeface="+mj-cs"/>
                </a:defRPr>
              </a:lvl1pPr>
            </a:lstStyle>
            <a:p>
              <a:pPr algn="ctr"/>
              <a:r>
                <a:rPr lang="en-US" altLang="ko-KR" sz="1800" i="1" dirty="0" smtClean="0">
                  <a:solidFill>
                    <a:srgbClr val="FF0000"/>
                  </a:solidFill>
                </a:rPr>
                <a:t>NO!!</a:t>
              </a:r>
              <a:endParaRPr lang="ko-KR" altLang="en-US" sz="18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995079" y="5817096"/>
            <a:ext cx="5404538" cy="1460419"/>
            <a:chOff x="1072179" y="5324612"/>
            <a:chExt cx="5404538" cy="1616813"/>
          </a:xfrm>
        </p:grpSpPr>
        <p:sp>
          <p:nvSpPr>
            <p:cNvPr id="158" name="AutoShape 14"/>
            <p:cNvSpPr>
              <a:spLocks noChangeArrowheads="1"/>
            </p:cNvSpPr>
            <p:nvPr/>
          </p:nvSpPr>
          <p:spPr bwMode="auto">
            <a:xfrm>
              <a:off x="1072179" y="5531769"/>
              <a:ext cx="5371292" cy="1409656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</p:txBody>
        </p:sp>
        <p:sp>
          <p:nvSpPr>
            <p:cNvPr id="159" name="Text Box 9"/>
            <p:cNvSpPr txBox="1">
              <a:spLocks noChangeArrowheads="1"/>
            </p:cNvSpPr>
            <p:nvPr/>
          </p:nvSpPr>
          <p:spPr bwMode="auto">
            <a:xfrm>
              <a:off x="2107921" y="5798158"/>
              <a:ext cx="4368796" cy="986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구조물에 기재가 많이 묻어 있으면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구두칼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 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부삽 등으로 벽면을 긁어서 제거해 주세요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회전축 아래 부분의 기재는 덜어내지 마세요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기재가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적어면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효소 부족으로 분해가 안될 수 있습니다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60" name="Rectangle 7"/>
            <p:cNvSpPr>
              <a:spLocks noChangeArrowheads="1"/>
            </p:cNvSpPr>
            <p:nvPr/>
          </p:nvSpPr>
          <p:spPr bwMode="auto">
            <a:xfrm>
              <a:off x="1500131" y="5324612"/>
              <a:ext cx="4439474" cy="42688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1" name="Rectangle 7"/>
            <p:cNvSpPr>
              <a:spLocks noChangeArrowheads="1"/>
            </p:cNvSpPr>
            <p:nvPr/>
          </p:nvSpPr>
          <p:spPr bwMode="auto">
            <a:xfrm>
              <a:off x="1805087" y="5385253"/>
              <a:ext cx="3849830" cy="30287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62" name="Text Box 14"/>
            <p:cNvSpPr txBox="1">
              <a:spLocks noChangeArrowheads="1"/>
            </p:cNvSpPr>
            <p:nvPr/>
          </p:nvSpPr>
          <p:spPr bwMode="auto">
            <a:xfrm>
              <a:off x="1805087" y="5397270"/>
              <a:ext cx="384983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셋째</a:t>
              </a:r>
              <a:r>
                <a: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.  </a:t>
              </a:r>
              <a:r>
                <a:rPr kumimoji="1" lang="ko-KR" alt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분해조</a:t>
              </a: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 내벽의 기재를 제거 하세요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pic>
          <p:nvPicPr>
            <p:cNvPr id="103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2787">
              <a:off x="1301143" y="5930816"/>
              <a:ext cx="681985" cy="72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그룹 7"/>
          <p:cNvGrpSpPr/>
          <p:nvPr/>
        </p:nvGrpSpPr>
        <p:grpSpPr>
          <a:xfrm>
            <a:off x="1011702" y="7893828"/>
            <a:ext cx="5371292" cy="1048355"/>
            <a:chOff x="1011702" y="7217013"/>
            <a:chExt cx="5371292" cy="1048355"/>
          </a:xfrm>
        </p:grpSpPr>
        <p:sp>
          <p:nvSpPr>
            <p:cNvPr id="115" name="AutoShape 14"/>
            <p:cNvSpPr>
              <a:spLocks noChangeArrowheads="1"/>
            </p:cNvSpPr>
            <p:nvPr/>
          </p:nvSpPr>
          <p:spPr bwMode="auto">
            <a:xfrm>
              <a:off x="1011702" y="7379014"/>
              <a:ext cx="5371292" cy="886354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</p:txBody>
        </p:sp>
        <p:sp>
          <p:nvSpPr>
            <p:cNvPr id="116" name="Text Box 9"/>
            <p:cNvSpPr txBox="1">
              <a:spLocks noChangeArrowheads="1"/>
            </p:cNvSpPr>
            <p:nvPr/>
          </p:nvSpPr>
          <p:spPr bwMode="auto">
            <a:xfrm>
              <a:off x="1439654" y="7616829"/>
              <a:ext cx="470139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71450" lvl="0" indent="-1714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내부에 있는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메쉬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필터망을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청소하여 주세요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-  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필터망에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이물질이 많으면 냄새의 원인이 됩니다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17" name="Rectangle 7"/>
            <p:cNvSpPr>
              <a:spLocks noChangeArrowheads="1"/>
            </p:cNvSpPr>
            <p:nvPr/>
          </p:nvSpPr>
          <p:spPr bwMode="auto">
            <a:xfrm>
              <a:off x="1439654" y="7217013"/>
              <a:ext cx="4439474" cy="333833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7499">
                  <a:schemeClr val="accent4">
                    <a:lumMod val="60000"/>
                    <a:lumOff val="40000"/>
                  </a:schemeClr>
                </a:gs>
                <a:gs pos="75438">
                  <a:srgbClr val="F2F0CF"/>
                </a:gs>
                <a:gs pos="91233">
                  <a:srgbClr val="FAFACD"/>
                </a:gs>
                <a:gs pos="25404">
                  <a:srgbClr val="D9D1D7"/>
                </a:gs>
                <a:gs pos="1000">
                  <a:srgbClr val="D2C9D9"/>
                </a:gs>
                <a:gs pos="43800">
                  <a:srgbClr val="E2DCD4"/>
                </a:gs>
                <a:gs pos="0">
                  <a:schemeClr val="accent4">
                    <a:lumMod val="40000"/>
                    <a:lumOff val="60000"/>
                  </a:schemeClr>
                </a:gs>
                <a:gs pos="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Rectangle 7"/>
            <p:cNvSpPr>
              <a:spLocks noChangeArrowheads="1"/>
            </p:cNvSpPr>
            <p:nvPr/>
          </p:nvSpPr>
          <p:spPr bwMode="auto">
            <a:xfrm>
              <a:off x="1744610" y="7264435"/>
              <a:ext cx="3849830" cy="23685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9" name="Text Box 14"/>
            <p:cNvSpPr txBox="1">
              <a:spLocks noChangeArrowheads="1"/>
            </p:cNvSpPr>
            <p:nvPr/>
          </p:nvSpPr>
          <p:spPr bwMode="auto">
            <a:xfrm>
              <a:off x="1744610" y="7246922"/>
              <a:ext cx="3849830" cy="216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넷째</a:t>
              </a:r>
              <a:r>
                <a: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.  </a:t>
              </a: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주기적으로 필터를 청소해 주세요</a:t>
              </a:r>
              <a:r>
                <a:rPr kumimoji="1"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.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14   </a:t>
            </a:r>
            <a:r>
              <a:rPr kumimoji="1" lang="ko-KR" altLang="en-US" sz="1100" b="1" dirty="0" smtClean="0">
                <a:latin typeface="+mj-lt"/>
                <a:ea typeface="HY견고딕" pitchFamily="18" charset="-127"/>
                <a:cs typeface="굴림" pitchFamily="50" charset="-127"/>
              </a:rPr>
              <a:t>제품 청소 방법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8" name="그룹 67"/>
          <p:cNvGrpSpPr/>
          <p:nvPr/>
        </p:nvGrpSpPr>
        <p:grpSpPr>
          <a:xfrm>
            <a:off x="1805087" y="181332"/>
            <a:ext cx="624765" cy="420130"/>
            <a:chOff x="1772152" y="238759"/>
            <a:chExt cx="624765" cy="420130"/>
          </a:xfrm>
        </p:grpSpPr>
        <p:sp>
          <p:nvSpPr>
            <p:cNvPr id="69" name="Oval 3"/>
            <p:cNvSpPr>
              <a:spLocks noChangeArrowheads="1"/>
            </p:cNvSpPr>
            <p:nvPr/>
          </p:nvSpPr>
          <p:spPr bwMode="auto">
            <a:xfrm rot="1097672">
              <a:off x="1772152" y="238759"/>
              <a:ext cx="586929" cy="367778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 Box 4"/>
            <p:cNvSpPr txBox="1">
              <a:spLocks noChangeArrowheads="1"/>
            </p:cNvSpPr>
            <p:nvPr/>
          </p:nvSpPr>
          <p:spPr bwMode="auto">
            <a:xfrm>
              <a:off x="1946153" y="289557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09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/>
          <p:cNvSpPr/>
          <p:nvPr/>
        </p:nvSpPr>
        <p:spPr>
          <a:xfrm>
            <a:off x="451150" y="228870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기재는 염분이 있고 산성이므로 부엽토 또는 흙을 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10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배 정도 섞어 주세요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고농축 퇴비이므로 식물의 뿌리에서 멀리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약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20cm 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이상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) 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뿌려 주세요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보관 시는 </a:t>
            </a:r>
            <a:r>
              <a:rPr kumimoji="1" lang="ko-KR" altLang="en-US" sz="1200" b="1" dirty="0" err="1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비닐팩에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넣고 구멍을 뚫어서 통풍이 잘 되는 곳에 보관하세요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옥외 보관 시 포장을 잘 하셔서 보관하세요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쥐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참새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개</a:t>
            </a:r>
            <a:r>
              <a:rPr kumimoji="1" lang="en-US" altLang="ko-KR" sz="1200" b="1" dirty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등이 아주 좋아하는 먹이로 보관 시 훼손되지 않게 주의하세요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수분이 많은 경우에는 통풍이 잘 되는 곳에서 자연 건조 후 보관하십시오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36579" y="5060346"/>
            <a:ext cx="6390004" cy="4003207"/>
            <a:chOff x="139490" y="4392010"/>
            <a:chExt cx="6390004" cy="4003207"/>
          </a:xfrm>
        </p:grpSpPr>
        <p:sp>
          <p:nvSpPr>
            <p:cNvPr id="28" name="Freeform 13"/>
            <p:cNvSpPr>
              <a:spLocks/>
            </p:cNvSpPr>
            <p:nvPr/>
          </p:nvSpPr>
          <p:spPr bwMode="auto">
            <a:xfrm rot="5400000">
              <a:off x="918433" y="5899214"/>
              <a:ext cx="2193751" cy="1029063"/>
            </a:xfrm>
            <a:custGeom>
              <a:avLst/>
              <a:gdLst/>
              <a:ahLst/>
              <a:cxnLst>
                <a:cxn ang="0">
                  <a:pos x="0" y="1588"/>
                </a:cxn>
                <a:cxn ang="0">
                  <a:pos x="635" y="771"/>
                </a:cxn>
                <a:cxn ang="0">
                  <a:pos x="0" y="771"/>
                </a:cxn>
                <a:cxn ang="0">
                  <a:pos x="1679" y="0"/>
                </a:cxn>
                <a:cxn ang="0">
                  <a:pos x="3402" y="771"/>
                </a:cxn>
                <a:cxn ang="0">
                  <a:pos x="2722" y="771"/>
                </a:cxn>
                <a:cxn ang="0">
                  <a:pos x="3357" y="1588"/>
                </a:cxn>
                <a:cxn ang="0">
                  <a:pos x="0" y="1588"/>
                </a:cxn>
              </a:cxnLst>
              <a:rect l="0" t="0" r="r" b="b"/>
              <a:pathLst>
                <a:path w="3402" h="1588">
                  <a:moveTo>
                    <a:pt x="0" y="1588"/>
                  </a:moveTo>
                  <a:lnTo>
                    <a:pt x="635" y="771"/>
                  </a:lnTo>
                  <a:lnTo>
                    <a:pt x="0" y="771"/>
                  </a:lnTo>
                  <a:lnTo>
                    <a:pt x="1679" y="0"/>
                  </a:lnTo>
                  <a:lnTo>
                    <a:pt x="3402" y="771"/>
                  </a:lnTo>
                  <a:lnTo>
                    <a:pt x="2722" y="771"/>
                  </a:lnTo>
                  <a:lnTo>
                    <a:pt x="3357" y="1588"/>
                  </a:lnTo>
                  <a:lnTo>
                    <a:pt x="0" y="1588"/>
                  </a:lnTo>
                  <a:close/>
                </a:path>
              </a:pathLst>
            </a:custGeom>
            <a:gradFill rotWithShape="1">
              <a:gsLst>
                <a:gs pos="0">
                  <a:srgbClr val="FFC000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 w="9525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139490" y="5395081"/>
              <a:ext cx="1849776" cy="1732657"/>
              <a:chOff x="188640" y="3471711"/>
              <a:chExt cx="1849776" cy="1732657"/>
            </a:xfrm>
          </p:grpSpPr>
          <p:sp>
            <p:nvSpPr>
              <p:cNvPr id="33" name="Oval 21"/>
              <p:cNvSpPr>
                <a:spLocks noChangeArrowheads="1"/>
              </p:cNvSpPr>
              <p:nvPr/>
            </p:nvSpPr>
            <p:spPr bwMode="auto">
              <a:xfrm>
                <a:off x="615775" y="3471711"/>
                <a:ext cx="998477" cy="998533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22"/>
              <p:cNvSpPr>
                <a:spLocks noChangeArrowheads="1"/>
              </p:cNvSpPr>
              <p:nvPr/>
            </p:nvSpPr>
            <p:spPr bwMode="auto">
              <a:xfrm>
                <a:off x="188640" y="4205835"/>
                <a:ext cx="998477" cy="998533"/>
              </a:xfrm>
              <a:prstGeom prst="ellipse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23"/>
              <p:cNvSpPr>
                <a:spLocks noChangeArrowheads="1"/>
              </p:cNvSpPr>
              <p:nvPr/>
            </p:nvSpPr>
            <p:spPr bwMode="auto">
              <a:xfrm>
                <a:off x="1039939" y="4205835"/>
                <a:ext cx="998477" cy="998533"/>
              </a:xfrm>
              <a:prstGeom prst="ellipse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Text Box 24"/>
              <p:cNvSpPr txBox="1">
                <a:spLocks noChangeArrowheads="1"/>
              </p:cNvSpPr>
              <p:nvPr/>
            </p:nvSpPr>
            <p:spPr bwMode="auto">
              <a:xfrm>
                <a:off x="661682" y="3682615"/>
                <a:ext cx="95257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고농축    퇴비</a:t>
                </a:r>
                <a:endParaRPr kumimoji="1" lang="ko-KR" altLang="ko-KR" sz="12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37" name="Text Box 25"/>
              <p:cNvSpPr txBox="1">
                <a:spLocks noChangeArrowheads="1"/>
              </p:cNvSpPr>
              <p:nvPr/>
            </p:nvSpPr>
            <p:spPr bwMode="auto">
              <a:xfrm>
                <a:off x="210637" y="4458013"/>
                <a:ext cx="95448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rgbClr val="7030A0"/>
                    </a:solidFill>
                    <a:latin typeface="HY견고딕" pitchFamily="18" charset="-127"/>
                    <a:ea typeface="HY견고딕" pitchFamily="18" charset="-127"/>
                  </a:rPr>
                  <a:t>장기간</a:t>
                </a:r>
                <a:endParaRPr kumimoji="1" lang="en-US" altLang="ko-KR" sz="1200" dirty="0" smtClean="0">
                  <a:solidFill>
                    <a:srgbClr val="7030A0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rgbClr val="7030A0"/>
                    </a:solidFill>
                    <a:latin typeface="HY견고딕" pitchFamily="18" charset="-127"/>
                    <a:ea typeface="HY견고딕" pitchFamily="18" charset="-127"/>
                  </a:rPr>
                  <a:t>보관</a:t>
                </a:r>
                <a:endParaRPr kumimoji="1" lang="ko-KR" altLang="ko-KR" sz="1200" dirty="0" smtClean="0">
                  <a:solidFill>
                    <a:srgbClr val="7030A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38" name="Text Box 26"/>
              <p:cNvSpPr txBox="1">
                <a:spLocks noChangeArrowheads="1"/>
              </p:cNvSpPr>
              <p:nvPr/>
            </p:nvSpPr>
            <p:spPr bwMode="auto">
              <a:xfrm>
                <a:off x="1083934" y="4514978"/>
                <a:ext cx="95448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200" dirty="0" smtClean="0">
                    <a:solidFill>
                      <a:srgbClr val="00B050"/>
                    </a:solidFill>
                    <a:latin typeface="HY견고딕" pitchFamily="18" charset="-127"/>
                    <a:ea typeface="HY견고딕" pitchFamily="18" charset="-127"/>
                  </a:rPr>
                  <a:t>성분관리</a:t>
                </a:r>
                <a:endParaRPr kumimoji="1" lang="ko-KR" altLang="ko-KR" sz="1200" dirty="0" smtClean="0">
                  <a:solidFill>
                    <a:srgbClr val="00B05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2700211" y="4392010"/>
              <a:ext cx="3829283" cy="4003207"/>
              <a:chOff x="2768068" y="3296816"/>
              <a:chExt cx="3829283" cy="4003207"/>
            </a:xfrm>
          </p:grpSpPr>
          <p:sp>
            <p:nvSpPr>
              <p:cNvPr id="27" name="AutoShape 3"/>
              <p:cNvSpPr>
                <a:spLocks noChangeArrowheads="1"/>
              </p:cNvSpPr>
              <p:nvPr/>
            </p:nvSpPr>
            <p:spPr bwMode="auto">
              <a:xfrm>
                <a:off x="3423669" y="3736247"/>
                <a:ext cx="3173682" cy="3135114"/>
              </a:xfrm>
              <a:prstGeom prst="roundRect">
                <a:avLst>
                  <a:gd name="adj" fmla="val 6616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4173389" y="4822755"/>
                <a:ext cx="2173502" cy="0"/>
              </a:xfrm>
              <a:prstGeom prst="line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39" name="Oval 31"/>
              <p:cNvSpPr>
                <a:spLocks noChangeArrowheads="1"/>
              </p:cNvSpPr>
              <p:nvPr/>
            </p:nvSpPr>
            <p:spPr bwMode="auto">
              <a:xfrm>
                <a:off x="2768068" y="4689845"/>
                <a:ext cx="1207927" cy="1207996"/>
              </a:xfrm>
              <a:prstGeom prst="ellipse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4031628" y="4453936"/>
                <a:ext cx="245702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-  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고농축 퇴비이므로 소량만 사용하세요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4038504" y="4922863"/>
                <a:ext cx="2520280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lvl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사용 후 남은 것은 습기와 직사광선을 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000" b="1" dirty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   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피해서 보관하세요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-    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유효기간 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: 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보관상태에 따라 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2 ~ 3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년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4256798" y="6030134"/>
                <a:ext cx="2301986" cy="784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1450" lvl="0" indent="-17145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각종 씨앗이 함유된 음식쓰레기를 분해한 기재를 퇴비로 사용할 경우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, 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발아 할 수 있으니 주의하세요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>
                <a:off x="4173389" y="5803349"/>
                <a:ext cx="2173502" cy="0"/>
              </a:xfrm>
              <a:prstGeom prst="line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auto">
              <a:xfrm>
                <a:off x="2859741" y="4767206"/>
                <a:ext cx="1037907" cy="1037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Text Box 32"/>
              <p:cNvSpPr txBox="1">
                <a:spLocks noChangeArrowheads="1"/>
              </p:cNvSpPr>
              <p:nvPr/>
            </p:nvSpPr>
            <p:spPr bwMode="auto">
              <a:xfrm>
                <a:off x="3015906" y="5142417"/>
                <a:ext cx="81552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dirty="0" smtClean="0">
                    <a:latin typeface="HY견고딕" pitchFamily="18" charset="-127"/>
                    <a:ea typeface="HY견고딕" pitchFamily="18" charset="-127"/>
                  </a:rPr>
                  <a:t>보관방법</a:t>
                </a:r>
                <a:endParaRPr kumimoji="1" lang="ko-KR" altLang="ko-KR" sz="10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48" name="Oval 31"/>
              <p:cNvSpPr>
                <a:spLocks noChangeArrowheads="1"/>
              </p:cNvSpPr>
              <p:nvPr/>
            </p:nvSpPr>
            <p:spPr bwMode="auto">
              <a:xfrm>
                <a:off x="3127218" y="3296816"/>
                <a:ext cx="1207927" cy="1207996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Oval 31"/>
              <p:cNvSpPr>
                <a:spLocks noChangeArrowheads="1"/>
              </p:cNvSpPr>
              <p:nvPr/>
            </p:nvSpPr>
            <p:spPr bwMode="auto">
              <a:xfrm>
                <a:off x="3218891" y="3374177"/>
                <a:ext cx="1037907" cy="1037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Text Box 32"/>
              <p:cNvSpPr txBox="1">
                <a:spLocks noChangeArrowheads="1"/>
              </p:cNvSpPr>
              <p:nvPr/>
            </p:nvSpPr>
            <p:spPr bwMode="auto">
              <a:xfrm>
                <a:off x="3218891" y="3754660"/>
                <a:ext cx="1037907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50" dirty="0" smtClean="0">
                    <a:latin typeface="HY견고딕" pitchFamily="18" charset="-127"/>
                    <a:ea typeface="HY견고딕" pitchFamily="18" charset="-127"/>
                  </a:rPr>
                  <a:t>고농축 퇴비</a:t>
                </a:r>
                <a:endParaRPr kumimoji="1" lang="ko-KR" altLang="ko-KR" sz="105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51" name="Oval 31"/>
              <p:cNvSpPr>
                <a:spLocks noChangeArrowheads="1"/>
              </p:cNvSpPr>
              <p:nvPr/>
            </p:nvSpPr>
            <p:spPr bwMode="auto">
              <a:xfrm>
                <a:off x="3127218" y="6092027"/>
                <a:ext cx="1207927" cy="1207996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Oval 31"/>
              <p:cNvSpPr>
                <a:spLocks noChangeArrowheads="1"/>
              </p:cNvSpPr>
              <p:nvPr/>
            </p:nvSpPr>
            <p:spPr bwMode="auto">
              <a:xfrm>
                <a:off x="3218891" y="6169388"/>
                <a:ext cx="1037907" cy="1037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Text Box 32"/>
              <p:cNvSpPr txBox="1">
                <a:spLocks noChangeArrowheads="1"/>
              </p:cNvSpPr>
              <p:nvPr/>
            </p:nvSpPr>
            <p:spPr bwMode="auto">
              <a:xfrm>
                <a:off x="3218891" y="6599282"/>
                <a:ext cx="1037907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000" dirty="0" smtClean="0">
                    <a:latin typeface="HY견고딕" pitchFamily="18" charset="-127"/>
                    <a:ea typeface="HY견고딕" pitchFamily="18" charset="-127"/>
                  </a:rPr>
                  <a:t>씨앗 </a:t>
                </a:r>
                <a:r>
                  <a:rPr kumimoji="1" lang="ko-KR" altLang="en-US" sz="1000" dirty="0" smtClean="0">
                    <a:latin typeface="HY견고딕" pitchFamily="18" charset="-127"/>
                    <a:ea typeface="HY견고딕" pitchFamily="18" charset="-127"/>
                  </a:rPr>
                  <a:t>혼입 관리</a:t>
                </a:r>
                <a:endParaRPr kumimoji="1" lang="ko-KR" altLang="ko-KR" sz="10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1060418" y="1322049"/>
            <a:ext cx="3028494" cy="557058"/>
            <a:chOff x="436810" y="3843641"/>
            <a:chExt cx="3028494" cy="557058"/>
          </a:xfrm>
        </p:grpSpPr>
        <p:pic>
          <p:nvPicPr>
            <p:cNvPr id="54" name="_x212997224" descr="EMB000012a80b0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10" y="3843641"/>
              <a:ext cx="634945" cy="557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77756" y="3891338"/>
              <a:ext cx="22875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2400" b="1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rPr>
                <a:t>주 의 사 항</a:t>
              </a:r>
              <a:endParaRPr kumimoji="1" lang="ko-KR" altLang="ko-KR" sz="24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15   </a:t>
            </a:r>
            <a:r>
              <a:rPr kumimoji="1" lang="ko-KR" altLang="en-US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기재를 퇴비로 사용하는 방법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1805417" y="229251"/>
            <a:ext cx="3243909" cy="441126"/>
            <a:chOff x="904541" y="1732392"/>
            <a:chExt cx="2474584" cy="441126"/>
          </a:xfrm>
        </p:grpSpPr>
        <p:grpSp>
          <p:nvGrpSpPr>
            <p:cNvPr id="45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41126"/>
              <a:chOff x="1654" y="1471"/>
              <a:chExt cx="242" cy="211"/>
            </a:xfrm>
          </p:grpSpPr>
          <p:sp>
            <p:nvSpPr>
              <p:cNvPr id="58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1723" y="1505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10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19017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운전준비 및 사용방법</a:t>
              </a:r>
              <a:endParaRPr kumimoji="1" lang="en-US" altLang="ko-KR" dirty="0" smtClean="0">
                <a:solidFill>
                  <a:srgbClr val="4D4D4D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889448" y="0"/>
            <a:ext cx="4968552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문제 해결 및 응급처치 방법 </a:t>
            </a:r>
            <a:r>
              <a:rPr lang="en-US" altLang="ko-KR" sz="1800" dirty="0" smtClean="0"/>
              <a:t>#1</a:t>
            </a:r>
            <a:endParaRPr lang="ko-KR" altLang="en-US" sz="1800" dirty="0"/>
          </a:p>
        </p:txBody>
      </p:sp>
      <p:sp>
        <p:nvSpPr>
          <p:cNvPr id="21" name="직사각형 20"/>
          <p:cNvSpPr/>
          <p:nvPr/>
        </p:nvSpPr>
        <p:spPr>
          <a:xfrm>
            <a:off x="410855" y="1238049"/>
            <a:ext cx="6048672" cy="254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사용자가 알아두시면 참 </a:t>
            </a:r>
            <a:r>
              <a:rPr kumimoji="1" lang="en-US" altLang="ko-KR" sz="16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!  </a:t>
            </a:r>
            <a:r>
              <a:rPr kumimoji="1" lang="ko-KR" altLang="en-US" sz="16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편리합니다</a:t>
            </a:r>
            <a:r>
              <a:rPr kumimoji="1" lang="en-US" altLang="ko-KR" sz="16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16   </a:t>
            </a:r>
            <a:r>
              <a:rPr kumimoji="1" lang="ko-KR" altLang="en-US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문제해결 및 응급처치 방</a:t>
            </a:r>
            <a:r>
              <a:rPr kumimoji="1" lang="ko-KR" altLang="en-US" sz="1100" b="1" dirty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법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30197" y="1805208"/>
            <a:ext cx="6239331" cy="478428"/>
            <a:chOff x="160910" y="2117401"/>
            <a:chExt cx="6550152" cy="549078"/>
          </a:xfrm>
        </p:grpSpPr>
        <p:sp>
          <p:nvSpPr>
            <p:cNvPr id="115" name="AutoShape 12"/>
            <p:cNvSpPr>
              <a:spLocks noChangeArrowheads="1"/>
            </p:cNvSpPr>
            <p:nvPr/>
          </p:nvSpPr>
          <p:spPr bwMode="auto">
            <a:xfrm>
              <a:off x="2383549" y="2133614"/>
              <a:ext cx="2104738" cy="53286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AutoShape 14"/>
            <p:cNvSpPr>
              <a:spLocks noChangeArrowheads="1"/>
            </p:cNvSpPr>
            <p:nvPr/>
          </p:nvSpPr>
          <p:spPr bwMode="auto">
            <a:xfrm>
              <a:off x="2489282" y="2191620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2601690" y="2240590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발생원인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7" name="AutoShape 12"/>
            <p:cNvSpPr>
              <a:spLocks noChangeArrowheads="1"/>
            </p:cNvSpPr>
            <p:nvPr/>
          </p:nvSpPr>
          <p:spPr bwMode="auto">
            <a:xfrm>
              <a:off x="160910" y="2133614"/>
              <a:ext cx="2104738" cy="53286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0" name="AutoShape 14"/>
            <p:cNvSpPr>
              <a:spLocks noChangeArrowheads="1"/>
            </p:cNvSpPr>
            <p:nvPr/>
          </p:nvSpPr>
          <p:spPr bwMode="auto">
            <a:xfrm>
              <a:off x="266643" y="2191620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1" name="Rectangle 18"/>
            <p:cNvSpPr>
              <a:spLocks noChangeArrowheads="1"/>
            </p:cNvSpPr>
            <p:nvPr/>
          </p:nvSpPr>
          <p:spPr bwMode="auto">
            <a:xfrm>
              <a:off x="379051" y="2240590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현       상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3" name="AutoShape 12"/>
            <p:cNvSpPr>
              <a:spLocks noChangeArrowheads="1"/>
            </p:cNvSpPr>
            <p:nvPr/>
          </p:nvSpPr>
          <p:spPr bwMode="auto">
            <a:xfrm>
              <a:off x="4606324" y="2117401"/>
              <a:ext cx="2104738" cy="5328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6" name="AutoShape 14"/>
            <p:cNvSpPr>
              <a:spLocks noChangeArrowheads="1"/>
            </p:cNvSpPr>
            <p:nvPr/>
          </p:nvSpPr>
          <p:spPr bwMode="auto">
            <a:xfrm>
              <a:off x="4712057" y="2175407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7" name="Rectangle 18"/>
            <p:cNvSpPr>
              <a:spLocks noChangeArrowheads="1"/>
            </p:cNvSpPr>
            <p:nvPr/>
          </p:nvSpPr>
          <p:spPr bwMode="auto">
            <a:xfrm>
              <a:off x="4824465" y="2224377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처리방안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430198" y="3686337"/>
            <a:ext cx="6258345" cy="333555"/>
            <a:chOff x="161748" y="3653855"/>
            <a:chExt cx="6549427" cy="382811"/>
          </a:xfrm>
        </p:grpSpPr>
        <p:grpSp>
          <p:nvGrpSpPr>
            <p:cNvPr id="152" name="그룹 151"/>
            <p:cNvGrpSpPr/>
            <p:nvPr/>
          </p:nvGrpSpPr>
          <p:grpSpPr>
            <a:xfrm>
              <a:off x="161748" y="3653855"/>
              <a:ext cx="6549427" cy="382811"/>
              <a:chOff x="160546" y="2721827"/>
              <a:chExt cx="6549427" cy="507365"/>
            </a:xfrm>
          </p:grpSpPr>
          <p:grpSp>
            <p:nvGrpSpPr>
              <p:cNvPr id="153" name="그룹 152"/>
              <p:cNvGrpSpPr/>
              <p:nvPr/>
            </p:nvGrpSpPr>
            <p:grpSpPr>
              <a:xfrm>
                <a:off x="160546" y="2721827"/>
                <a:ext cx="6549427" cy="507365"/>
                <a:chOff x="160546" y="2721827"/>
                <a:chExt cx="6549427" cy="998777"/>
              </a:xfrm>
            </p:grpSpPr>
            <p:sp>
              <p:nvSpPr>
                <p:cNvPr id="156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60546" y="2737781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58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54" name="AutoShape 6"/>
              <p:cNvSpPr>
                <a:spLocks noChangeArrowheads="1"/>
              </p:cNvSpPr>
              <p:nvPr/>
            </p:nvSpPr>
            <p:spPr bwMode="auto">
              <a:xfrm>
                <a:off x="165883" y="2772073"/>
                <a:ext cx="2105102" cy="32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전원램프가 깜박거림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55" name="AutoShape 6"/>
              <p:cNvSpPr>
                <a:spLocks noChangeArrowheads="1"/>
              </p:cNvSpPr>
              <p:nvPr/>
            </p:nvSpPr>
            <p:spPr bwMode="auto">
              <a:xfrm>
                <a:off x="2393044" y="2779823"/>
                <a:ext cx="2103649" cy="32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제품 상부 문이 열려있을 경우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66" name="AutoShape 6"/>
            <p:cNvSpPr>
              <a:spLocks noChangeArrowheads="1"/>
            </p:cNvSpPr>
            <p:nvPr/>
          </p:nvSpPr>
          <p:spPr bwMode="auto">
            <a:xfrm>
              <a:off x="4597861" y="3719092"/>
              <a:ext cx="2103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제품의 문을 정확히 닫아 줌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30198" y="2817742"/>
            <a:ext cx="6249110" cy="333555"/>
            <a:chOff x="160546" y="2872211"/>
            <a:chExt cx="6549427" cy="382811"/>
          </a:xfrm>
        </p:grpSpPr>
        <p:grpSp>
          <p:nvGrpSpPr>
            <p:cNvPr id="9" name="그룹 8"/>
            <p:cNvGrpSpPr/>
            <p:nvPr/>
          </p:nvGrpSpPr>
          <p:grpSpPr>
            <a:xfrm>
              <a:off x="160546" y="2872211"/>
              <a:ext cx="6549427" cy="382811"/>
              <a:chOff x="160546" y="2721827"/>
              <a:chExt cx="6549427" cy="507365"/>
            </a:xfrm>
          </p:grpSpPr>
          <p:grpSp>
            <p:nvGrpSpPr>
              <p:cNvPr id="8" name="그룹 7"/>
              <p:cNvGrpSpPr/>
              <p:nvPr/>
            </p:nvGrpSpPr>
            <p:grpSpPr>
              <a:xfrm>
                <a:off x="160546" y="2721827"/>
                <a:ext cx="6549427" cy="507365"/>
                <a:chOff x="160546" y="2721827"/>
                <a:chExt cx="6549427" cy="998777"/>
              </a:xfrm>
            </p:grpSpPr>
            <p:sp>
              <p:nvSpPr>
                <p:cNvPr id="1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160546" y="2737781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98282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29" name="AutoShape 6"/>
              <p:cNvSpPr>
                <a:spLocks noChangeArrowheads="1"/>
              </p:cNvSpPr>
              <p:nvPr/>
            </p:nvSpPr>
            <p:spPr bwMode="auto">
              <a:xfrm>
                <a:off x="165883" y="2816395"/>
                <a:ext cx="2105102" cy="32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전원램프가 계속 켜져 있음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17" name="AutoShape 6"/>
              <p:cNvSpPr>
                <a:spLocks noChangeArrowheads="1"/>
              </p:cNvSpPr>
              <p:nvPr/>
            </p:nvSpPr>
            <p:spPr bwMode="auto">
              <a:xfrm>
                <a:off x="2375577" y="2803113"/>
                <a:ext cx="2103649" cy="32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정상운전 중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67" name="AutoShape 6"/>
            <p:cNvSpPr>
              <a:spLocks noChangeArrowheads="1"/>
            </p:cNvSpPr>
            <p:nvPr/>
          </p:nvSpPr>
          <p:spPr bwMode="auto">
            <a:xfrm>
              <a:off x="4596076" y="2926613"/>
              <a:ext cx="2103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정상적으로 사용 가능 상태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46356" y="4520952"/>
            <a:ext cx="6281995" cy="443613"/>
            <a:chOff x="160477" y="4284715"/>
            <a:chExt cx="6574786" cy="509122"/>
          </a:xfrm>
        </p:grpSpPr>
        <p:grpSp>
          <p:nvGrpSpPr>
            <p:cNvPr id="159" name="그룹 158"/>
            <p:cNvGrpSpPr/>
            <p:nvPr/>
          </p:nvGrpSpPr>
          <p:grpSpPr>
            <a:xfrm>
              <a:off x="160477" y="4284715"/>
              <a:ext cx="6549427" cy="509122"/>
              <a:chOff x="160546" y="2721827"/>
              <a:chExt cx="6549427" cy="373569"/>
            </a:xfrm>
          </p:grpSpPr>
          <p:grpSp>
            <p:nvGrpSpPr>
              <p:cNvPr id="160" name="그룹 159"/>
              <p:cNvGrpSpPr/>
              <p:nvPr/>
            </p:nvGrpSpPr>
            <p:grpSpPr>
              <a:xfrm>
                <a:off x="160546" y="2721827"/>
                <a:ext cx="6549427" cy="373569"/>
                <a:chOff x="160546" y="2721827"/>
                <a:chExt cx="6549427" cy="735392"/>
              </a:xfrm>
            </p:grpSpPr>
            <p:sp>
              <p:nvSpPr>
                <p:cNvPr id="163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71943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64" name="Rectangle 17"/>
                <p:cNvSpPr>
                  <a:spLocks noChangeArrowheads="1"/>
                </p:cNvSpPr>
                <p:nvPr/>
              </p:nvSpPr>
              <p:spPr bwMode="auto">
                <a:xfrm>
                  <a:off x="160546" y="2737781"/>
                  <a:ext cx="2104013" cy="71943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65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712022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61" name="AutoShape 6"/>
              <p:cNvSpPr>
                <a:spLocks noChangeArrowheads="1"/>
              </p:cNvSpPr>
              <p:nvPr/>
            </p:nvSpPr>
            <p:spPr bwMode="auto">
              <a:xfrm>
                <a:off x="165883" y="2836596"/>
                <a:ext cx="2105102" cy="180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절전램프가 켜져 있음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62" name="AutoShape 6"/>
              <p:cNvSpPr>
                <a:spLocks noChangeArrowheads="1"/>
              </p:cNvSpPr>
              <p:nvPr/>
            </p:nvSpPr>
            <p:spPr bwMode="auto">
              <a:xfrm>
                <a:off x="2384638" y="2758461"/>
                <a:ext cx="2103649" cy="336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내용물을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완전분해하고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절전모드로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대기하고 있음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68" name="AutoShape 6"/>
            <p:cNvSpPr>
              <a:spLocks noChangeArrowheads="1"/>
            </p:cNvSpPr>
            <p:nvPr/>
          </p:nvSpPr>
          <p:spPr bwMode="auto">
            <a:xfrm>
              <a:off x="4631614" y="4408075"/>
              <a:ext cx="210364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정상적으로 사용 가능 상태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463931" y="6378169"/>
            <a:ext cx="6264420" cy="896794"/>
            <a:chOff x="161497" y="4370744"/>
            <a:chExt cx="6562458" cy="1029224"/>
          </a:xfrm>
        </p:grpSpPr>
        <p:grpSp>
          <p:nvGrpSpPr>
            <p:cNvPr id="170" name="그룹 169"/>
            <p:cNvGrpSpPr/>
            <p:nvPr/>
          </p:nvGrpSpPr>
          <p:grpSpPr>
            <a:xfrm>
              <a:off x="161497" y="4370744"/>
              <a:ext cx="6548338" cy="1029224"/>
              <a:chOff x="161635" y="2721828"/>
              <a:chExt cx="6548338" cy="1090917"/>
            </a:xfrm>
          </p:grpSpPr>
          <p:sp>
            <p:nvSpPr>
              <p:cNvPr id="173" name="Rectangle 17"/>
              <p:cNvSpPr>
                <a:spLocks noChangeArrowheads="1"/>
              </p:cNvSpPr>
              <p:nvPr/>
            </p:nvSpPr>
            <p:spPr bwMode="auto">
              <a:xfrm>
                <a:off x="2383185" y="2737782"/>
                <a:ext cx="2104013" cy="470768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174" name="Rectangle 17"/>
              <p:cNvSpPr>
                <a:spLocks noChangeArrowheads="1"/>
              </p:cNvSpPr>
              <p:nvPr/>
            </p:nvSpPr>
            <p:spPr bwMode="auto">
              <a:xfrm>
                <a:off x="161635" y="2751588"/>
                <a:ext cx="2104013" cy="1061157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175" name="Rectangle 17"/>
              <p:cNvSpPr>
                <a:spLocks noChangeArrowheads="1"/>
              </p:cNvSpPr>
              <p:nvPr/>
            </p:nvSpPr>
            <p:spPr bwMode="auto">
              <a:xfrm>
                <a:off x="4605960" y="2721828"/>
                <a:ext cx="2104013" cy="486722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171" name="AutoShape 6"/>
            <p:cNvSpPr>
              <a:spLocks noChangeArrowheads="1"/>
            </p:cNvSpPr>
            <p:nvPr/>
          </p:nvSpPr>
          <p:spPr bwMode="auto">
            <a:xfrm>
              <a:off x="192546" y="4776284"/>
              <a:ext cx="210510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과부하램프가 켜져 있음</a:t>
              </a:r>
              <a:endParaRPr kumimoji="1" lang="en-US" altLang="ko-KR" sz="10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72" name="AutoShape 6"/>
            <p:cNvSpPr>
              <a:spLocks noChangeArrowheads="1"/>
            </p:cNvSpPr>
            <p:nvPr/>
          </p:nvSpPr>
          <p:spPr bwMode="auto">
            <a:xfrm>
              <a:off x="2367062" y="4370746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이물질이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끼여서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교반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날개가 회전하지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못함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176" name="AutoShape 6"/>
            <p:cNvSpPr>
              <a:spLocks noChangeArrowheads="1"/>
            </p:cNvSpPr>
            <p:nvPr/>
          </p:nvSpPr>
          <p:spPr bwMode="auto">
            <a:xfrm>
              <a:off x="4606186" y="4370746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차단기를 내리고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이물질을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제거하여야 함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2367062" y="4926192"/>
              <a:ext cx="4333013" cy="469503"/>
              <a:chOff x="2338867" y="2250958"/>
              <a:chExt cx="4333013" cy="497646"/>
            </a:xfrm>
          </p:grpSpPr>
          <p:sp>
            <p:nvSpPr>
              <p:cNvPr id="49" name="Rectangle 17"/>
              <p:cNvSpPr>
                <a:spLocks noChangeArrowheads="1"/>
              </p:cNvSpPr>
              <p:nvPr/>
            </p:nvSpPr>
            <p:spPr bwMode="auto">
              <a:xfrm>
                <a:off x="2338867" y="2266412"/>
                <a:ext cx="2104013" cy="482192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51" name="Rectangle 17"/>
              <p:cNvSpPr>
                <a:spLocks noChangeArrowheads="1"/>
              </p:cNvSpPr>
              <p:nvPr/>
            </p:nvSpPr>
            <p:spPr bwMode="auto">
              <a:xfrm>
                <a:off x="4567867" y="2250958"/>
                <a:ext cx="2104013" cy="493482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48" name="AutoShape 6"/>
            <p:cNvSpPr>
              <a:spLocks noChangeArrowheads="1"/>
            </p:cNvSpPr>
            <p:nvPr/>
          </p:nvSpPr>
          <p:spPr bwMode="auto">
            <a:xfrm>
              <a:off x="2401744" y="4940773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기재가 굳어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교반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날개가 회전하지 못하는 상태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4620306" y="4932573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차단기를 내리고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굳은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기재를 제거하여야 함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53680" y="7775707"/>
            <a:ext cx="6281995" cy="1252695"/>
            <a:chOff x="160044" y="6105128"/>
            <a:chExt cx="6562412" cy="1437680"/>
          </a:xfrm>
        </p:grpSpPr>
        <p:grpSp>
          <p:nvGrpSpPr>
            <p:cNvPr id="55" name="그룹 54"/>
            <p:cNvGrpSpPr/>
            <p:nvPr/>
          </p:nvGrpSpPr>
          <p:grpSpPr>
            <a:xfrm>
              <a:off x="160044" y="6105128"/>
              <a:ext cx="6549427" cy="1437679"/>
              <a:chOff x="160546" y="2721828"/>
              <a:chExt cx="6549427" cy="1643873"/>
            </a:xfrm>
          </p:grpSpPr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2383185" y="2737781"/>
                <a:ext cx="2104013" cy="535799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160546" y="2737781"/>
                <a:ext cx="2104013" cy="1627920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4605960" y="2721828"/>
                <a:ext cx="2104013" cy="551752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>
              <a:off x="178404" y="6429589"/>
              <a:ext cx="2105102" cy="65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차단기를 올려도 제품이         </a:t>
              </a:r>
              <a:endParaRPr kumimoji="1" lang="en-US" altLang="ko-KR" sz="10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작동 </a:t>
              </a:r>
              <a:r>
                <a:rPr kumimoji="1" lang="ko-KR" altLang="en-US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되지 않는다</a:t>
              </a:r>
              <a:endParaRPr kumimoji="1" lang="en-US" altLang="ko-KR" sz="10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57" name="AutoShape 6"/>
            <p:cNvSpPr>
              <a:spLocks noChangeArrowheads="1"/>
            </p:cNvSpPr>
            <p:nvPr/>
          </p:nvSpPr>
          <p:spPr bwMode="auto">
            <a:xfrm>
              <a:off x="2389248" y="6134310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차단기의 전선이 정상적으로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연결되어 </a:t>
              </a: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있읍니까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?</a:t>
              </a:r>
            </a:p>
          </p:txBody>
        </p:sp>
        <p:sp>
          <p:nvSpPr>
            <p:cNvPr id="58" name="AutoShape 6"/>
            <p:cNvSpPr>
              <a:spLocks noChangeArrowheads="1"/>
            </p:cNvSpPr>
            <p:nvPr/>
          </p:nvSpPr>
          <p:spPr bwMode="auto">
            <a:xfrm>
              <a:off x="4598319" y="6128479"/>
              <a:ext cx="2103649" cy="459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차단기  전선을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정상적으로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  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연결합니다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2379765" y="6641140"/>
              <a:ext cx="4342691" cy="500520"/>
              <a:chOff x="2379765" y="6903018"/>
              <a:chExt cx="4342691" cy="500520"/>
            </a:xfrm>
          </p:grpSpPr>
          <p:grpSp>
            <p:nvGrpSpPr>
              <p:cNvPr id="59" name="그룹 58"/>
              <p:cNvGrpSpPr/>
              <p:nvPr/>
            </p:nvGrpSpPr>
            <p:grpSpPr>
              <a:xfrm>
                <a:off x="2379765" y="6930390"/>
                <a:ext cx="4342691" cy="473148"/>
                <a:chOff x="2351934" y="2605842"/>
                <a:chExt cx="4342691" cy="541009"/>
              </a:xfrm>
            </p:grpSpPr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2351934" y="2605842"/>
                  <a:ext cx="2104013" cy="525055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90612" y="2605842"/>
                  <a:ext cx="2104013" cy="541009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60" name="AutoShape 6"/>
              <p:cNvSpPr>
                <a:spLocks noChangeArrowheads="1"/>
              </p:cNvSpPr>
              <p:nvPr/>
            </p:nvSpPr>
            <p:spPr bwMode="auto">
              <a:xfrm>
                <a:off x="2385113" y="6921266"/>
                <a:ext cx="2103649" cy="459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제품 상부의 투입구 문이     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비정상적으로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닫혀 있다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61" name="AutoShape 6"/>
              <p:cNvSpPr>
                <a:spLocks noChangeArrowheads="1"/>
              </p:cNvSpPr>
              <p:nvPr/>
            </p:nvSpPr>
            <p:spPr bwMode="auto">
              <a:xfrm>
                <a:off x="4594102" y="6903018"/>
                <a:ext cx="2103649" cy="459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투입구 문을 다시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정상적으로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닫아 주세요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2393283" y="7141653"/>
              <a:ext cx="4329173" cy="401155"/>
              <a:chOff x="2384997" y="6620790"/>
              <a:chExt cx="4329173" cy="635138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2384997" y="6685629"/>
                <a:ext cx="4329173" cy="570299"/>
                <a:chOff x="2357166" y="2325974"/>
                <a:chExt cx="4329173" cy="652093"/>
              </a:xfrm>
            </p:grpSpPr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2357166" y="2341929"/>
                  <a:ext cx="2104013" cy="63613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7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82326" y="2325974"/>
                  <a:ext cx="2104013" cy="65209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70" name="AutoShape 6"/>
              <p:cNvSpPr>
                <a:spLocks noChangeArrowheads="1"/>
              </p:cNvSpPr>
              <p:nvPr/>
            </p:nvSpPr>
            <p:spPr bwMode="auto">
              <a:xfrm>
                <a:off x="2385361" y="6620790"/>
                <a:ext cx="2103649" cy="482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전원램프가 점등되지 않는다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71" name="AutoShape 6"/>
              <p:cNvSpPr>
                <a:spLocks noChangeArrowheads="1"/>
              </p:cNvSpPr>
              <p:nvPr/>
            </p:nvSpPr>
            <p:spPr bwMode="auto">
              <a:xfrm>
                <a:off x="4596947" y="6647663"/>
                <a:ext cx="2103649" cy="482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구입처 및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A/S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센터에 연락한다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80" name="그룹 79"/>
          <p:cNvGrpSpPr/>
          <p:nvPr/>
        </p:nvGrpSpPr>
        <p:grpSpPr>
          <a:xfrm>
            <a:off x="453680" y="5483062"/>
            <a:ext cx="6274671" cy="442042"/>
            <a:chOff x="161748" y="3653851"/>
            <a:chExt cx="6549427" cy="549333"/>
          </a:xfrm>
        </p:grpSpPr>
        <p:grpSp>
          <p:nvGrpSpPr>
            <p:cNvPr id="81" name="그룹 80"/>
            <p:cNvGrpSpPr/>
            <p:nvPr/>
          </p:nvGrpSpPr>
          <p:grpSpPr>
            <a:xfrm>
              <a:off x="161748" y="3653851"/>
              <a:ext cx="6549427" cy="549333"/>
              <a:chOff x="160546" y="2721827"/>
              <a:chExt cx="6549427" cy="728069"/>
            </a:xfrm>
          </p:grpSpPr>
          <p:grpSp>
            <p:nvGrpSpPr>
              <p:cNvPr id="83" name="그룹 82"/>
              <p:cNvGrpSpPr/>
              <p:nvPr/>
            </p:nvGrpSpPr>
            <p:grpSpPr>
              <a:xfrm>
                <a:off x="160546" y="2721827"/>
                <a:ext cx="6549427" cy="728069"/>
                <a:chOff x="160546" y="2721827"/>
                <a:chExt cx="6549427" cy="1433246"/>
              </a:xfrm>
            </p:grpSpPr>
            <p:sp>
              <p:nvSpPr>
                <p:cNvPr id="86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78"/>
                  <a:ext cx="2104013" cy="1417292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87" name="Rectangle 17"/>
                <p:cNvSpPr>
                  <a:spLocks noChangeArrowheads="1"/>
                </p:cNvSpPr>
                <p:nvPr/>
              </p:nvSpPr>
              <p:spPr bwMode="auto">
                <a:xfrm>
                  <a:off x="160546" y="2737778"/>
                  <a:ext cx="2104013" cy="1417292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88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1433246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84" name="AutoShape 6"/>
              <p:cNvSpPr>
                <a:spLocks noChangeArrowheads="1"/>
              </p:cNvSpPr>
              <p:nvPr/>
            </p:nvSpPr>
            <p:spPr bwMode="auto">
              <a:xfrm>
                <a:off x="177257" y="2926744"/>
                <a:ext cx="2105102" cy="326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투입구 문을 열면 김이 나온다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85" name="AutoShape 6"/>
              <p:cNvSpPr>
                <a:spLocks noChangeArrowheads="1"/>
              </p:cNvSpPr>
              <p:nvPr/>
            </p:nvSpPr>
            <p:spPr bwMode="auto">
              <a:xfrm>
                <a:off x="2422531" y="2785609"/>
                <a:ext cx="2103649" cy="608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분해균이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쓰레기를 쉽게 분해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할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수 있게 데우고 있습니다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82" name="AutoShape 6"/>
            <p:cNvSpPr>
              <a:spLocks noChangeArrowheads="1"/>
            </p:cNvSpPr>
            <p:nvPr/>
          </p:nvSpPr>
          <p:spPr bwMode="auto">
            <a:xfrm>
              <a:off x="4593326" y="3700887"/>
              <a:ext cx="21036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김이 나오는 현상은 이상현상이 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아니므로 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정상 사용하세요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1647136" y="181332"/>
            <a:ext cx="624765" cy="420130"/>
            <a:chOff x="1772152" y="238759"/>
            <a:chExt cx="624765" cy="420130"/>
          </a:xfrm>
        </p:grpSpPr>
        <p:sp>
          <p:nvSpPr>
            <p:cNvPr id="90" name="Oval 3"/>
            <p:cNvSpPr>
              <a:spLocks noChangeArrowheads="1"/>
            </p:cNvSpPr>
            <p:nvPr/>
          </p:nvSpPr>
          <p:spPr bwMode="auto">
            <a:xfrm rot="1097672">
              <a:off x="1772152" y="238759"/>
              <a:ext cx="586929" cy="367778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1" name="Text Box 4"/>
            <p:cNvSpPr txBox="1">
              <a:spLocks noChangeArrowheads="1"/>
            </p:cNvSpPr>
            <p:nvPr/>
          </p:nvSpPr>
          <p:spPr bwMode="auto">
            <a:xfrm>
              <a:off x="1946153" y="289557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11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71286" y="1345526"/>
            <a:ext cx="60486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사용자가 알아두시면 참 </a:t>
            </a:r>
            <a:r>
              <a:rPr kumimoji="1" lang="en-US" altLang="ko-KR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!  </a:t>
            </a:r>
            <a:r>
              <a:rPr kumimoji="1" lang="ko-KR" altLang="en-US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편리합니다</a:t>
            </a:r>
            <a:r>
              <a:rPr kumimoji="1" lang="en-US" altLang="ko-KR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48587" y="2033432"/>
            <a:ext cx="6308249" cy="549078"/>
            <a:chOff x="160910" y="2117401"/>
            <a:chExt cx="6550152" cy="549078"/>
          </a:xfrm>
        </p:grpSpPr>
        <p:sp>
          <p:nvSpPr>
            <p:cNvPr id="115" name="AutoShape 12"/>
            <p:cNvSpPr>
              <a:spLocks noChangeArrowheads="1"/>
            </p:cNvSpPr>
            <p:nvPr/>
          </p:nvSpPr>
          <p:spPr bwMode="auto">
            <a:xfrm>
              <a:off x="2383549" y="2133614"/>
              <a:ext cx="2104738" cy="53286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AutoShape 14"/>
            <p:cNvSpPr>
              <a:spLocks noChangeArrowheads="1"/>
            </p:cNvSpPr>
            <p:nvPr/>
          </p:nvSpPr>
          <p:spPr bwMode="auto">
            <a:xfrm>
              <a:off x="2489282" y="2191620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sz="1200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9" name="Rectangle 18"/>
            <p:cNvSpPr>
              <a:spLocks noChangeArrowheads="1"/>
            </p:cNvSpPr>
            <p:nvPr/>
          </p:nvSpPr>
          <p:spPr bwMode="auto">
            <a:xfrm>
              <a:off x="2601690" y="2240590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발생원인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7" name="AutoShape 12"/>
            <p:cNvSpPr>
              <a:spLocks noChangeArrowheads="1"/>
            </p:cNvSpPr>
            <p:nvPr/>
          </p:nvSpPr>
          <p:spPr bwMode="auto">
            <a:xfrm>
              <a:off x="160910" y="2133614"/>
              <a:ext cx="2104738" cy="53286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0" name="AutoShape 14"/>
            <p:cNvSpPr>
              <a:spLocks noChangeArrowheads="1"/>
            </p:cNvSpPr>
            <p:nvPr/>
          </p:nvSpPr>
          <p:spPr bwMode="auto">
            <a:xfrm>
              <a:off x="266643" y="2191620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1" name="Rectangle 18"/>
            <p:cNvSpPr>
              <a:spLocks noChangeArrowheads="1"/>
            </p:cNvSpPr>
            <p:nvPr/>
          </p:nvSpPr>
          <p:spPr bwMode="auto">
            <a:xfrm>
              <a:off x="379051" y="2240590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현       상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3" name="AutoShape 12"/>
            <p:cNvSpPr>
              <a:spLocks noChangeArrowheads="1"/>
            </p:cNvSpPr>
            <p:nvPr/>
          </p:nvSpPr>
          <p:spPr bwMode="auto">
            <a:xfrm>
              <a:off x="4606324" y="2117401"/>
              <a:ext cx="2104738" cy="532865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6" name="AutoShape 14"/>
            <p:cNvSpPr>
              <a:spLocks noChangeArrowheads="1"/>
            </p:cNvSpPr>
            <p:nvPr/>
          </p:nvSpPr>
          <p:spPr bwMode="auto">
            <a:xfrm>
              <a:off x="4712057" y="2175407"/>
              <a:ext cx="1910084" cy="399511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25400" prst="softRound"/>
              <a:bevelB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ko-KR" altLang="en-US" dirty="0" smtClean="0">
                <a:solidFill>
                  <a:prstClr val="white"/>
                </a:solidFill>
              </a:endParaRPr>
            </a:p>
          </p:txBody>
        </p:sp>
        <p:sp>
          <p:nvSpPr>
            <p:cNvPr id="137" name="Rectangle 18"/>
            <p:cNvSpPr>
              <a:spLocks noChangeArrowheads="1"/>
            </p:cNvSpPr>
            <p:nvPr/>
          </p:nvSpPr>
          <p:spPr bwMode="auto">
            <a:xfrm>
              <a:off x="4824465" y="2224377"/>
              <a:ext cx="16787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견고딕" pitchFamily="18" charset="-127"/>
                  <a:ea typeface="HY견고딕" pitchFamily="18" charset="-127"/>
                </a:rPr>
                <a:t>처리방안</a:t>
              </a:r>
              <a:endParaRPr kumimoji="1" lang="ko-K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17356" y="6922954"/>
            <a:ext cx="6308249" cy="560320"/>
            <a:chOff x="160477" y="4284709"/>
            <a:chExt cx="6549427" cy="560320"/>
          </a:xfrm>
        </p:grpSpPr>
        <p:grpSp>
          <p:nvGrpSpPr>
            <p:cNvPr id="159" name="그룹 158"/>
            <p:cNvGrpSpPr/>
            <p:nvPr/>
          </p:nvGrpSpPr>
          <p:grpSpPr>
            <a:xfrm>
              <a:off x="160477" y="4284709"/>
              <a:ext cx="6549427" cy="560314"/>
              <a:chOff x="160546" y="2721827"/>
              <a:chExt cx="6549427" cy="411132"/>
            </a:xfrm>
          </p:grpSpPr>
          <p:grpSp>
            <p:nvGrpSpPr>
              <p:cNvPr id="160" name="그룹 159"/>
              <p:cNvGrpSpPr/>
              <p:nvPr/>
            </p:nvGrpSpPr>
            <p:grpSpPr>
              <a:xfrm>
                <a:off x="160546" y="2721827"/>
                <a:ext cx="6549427" cy="411132"/>
                <a:chOff x="160546" y="2721827"/>
                <a:chExt cx="6549427" cy="809337"/>
              </a:xfrm>
            </p:grpSpPr>
            <p:sp>
              <p:nvSpPr>
                <p:cNvPr id="163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79"/>
                  <a:ext cx="2104013" cy="793385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64" name="Rectangle 17"/>
                <p:cNvSpPr>
                  <a:spLocks noChangeArrowheads="1"/>
                </p:cNvSpPr>
                <p:nvPr/>
              </p:nvSpPr>
              <p:spPr bwMode="auto">
                <a:xfrm>
                  <a:off x="160546" y="2737781"/>
                  <a:ext cx="2104013" cy="79338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65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809337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61" name="AutoShape 6"/>
              <p:cNvSpPr>
                <a:spLocks noChangeArrowheads="1"/>
              </p:cNvSpPr>
              <p:nvPr/>
            </p:nvSpPr>
            <p:spPr bwMode="auto">
              <a:xfrm>
                <a:off x="174400" y="2839380"/>
                <a:ext cx="2105102" cy="180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소음이 심하다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62" name="AutoShape 6"/>
              <p:cNvSpPr>
                <a:spLocks noChangeArrowheads="1"/>
              </p:cNvSpPr>
              <p:nvPr/>
            </p:nvSpPr>
            <p:spPr bwMode="auto">
              <a:xfrm>
                <a:off x="2389777" y="2815607"/>
                <a:ext cx="2103649" cy="237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끼익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~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끼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-</a:t>
                </a: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익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소음이 심하다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68" name="AutoShape 6"/>
            <p:cNvSpPr>
              <a:spLocks noChangeArrowheads="1"/>
            </p:cNvSpPr>
            <p:nvPr/>
          </p:nvSpPr>
          <p:spPr bwMode="auto">
            <a:xfrm>
              <a:off x="4597660" y="4291031"/>
              <a:ext cx="2103649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 벽면에 비정상적인 물체의 마찰음입니다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마찰물체를 제거하여 주세요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09161" y="8003378"/>
            <a:ext cx="6317623" cy="1263935"/>
            <a:chOff x="184195" y="8057382"/>
            <a:chExt cx="6577760" cy="1263935"/>
          </a:xfrm>
        </p:grpSpPr>
        <p:grpSp>
          <p:nvGrpSpPr>
            <p:cNvPr id="55" name="그룹 54"/>
            <p:cNvGrpSpPr/>
            <p:nvPr/>
          </p:nvGrpSpPr>
          <p:grpSpPr>
            <a:xfrm>
              <a:off x="184195" y="8057382"/>
              <a:ext cx="6554126" cy="1263935"/>
              <a:chOff x="160546" y="2987637"/>
              <a:chExt cx="6554126" cy="1445210"/>
            </a:xfrm>
          </p:grpSpPr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2413936" y="3034611"/>
                <a:ext cx="2104013" cy="322999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160546" y="2987637"/>
                <a:ext cx="2104013" cy="1445210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66" name="Rectangle 17"/>
              <p:cNvSpPr>
                <a:spLocks noChangeArrowheads="1"/>
              </p:cNvSpPr>
              <p:nvPr/>
            </p:nvSpPr>
            <p:spPr bwMode="auto">
              <a:xfrm>
                <a:off x="4610659" y="3049890"/>
                <a:ext cx="2104013" cy="338953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56" name="AutoShape 6"/>
            <p:cNvSpPr>
              <a:spLocks noChangeArrowheads="1"/>
            </p:cNvSpPr>
            <p:nvPr/>
          </p:nvSpPr>
          <p:spPr bwMode="auto">
            <a:xfrm>
              <a:off x="208843" y="8446288"/>
              <a:ext cx="2105102" cy="378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냄새가 난다</a:t>
              </a:r>
              <a:endParaRPr kumimoji="1" lang="en-US" altLang="ko-KR" sz="11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2453254" y="8057382"/>
              <a:ext cx="4303948" cy="364247"/>
              <a:chOff x="2429674" y="7754593"/>
              <a:chExt cx="4303948" cy="364247"/>
            </a:xfrm>
          </p:grpSpPr>
          <p:sp>
            <p:nvSpPr>
              <p:cNvPr id="57" name="AutoShape 6"/>
              <p:cNvSpPr>
                <a:spLocks noChangeArrowheads="1"/>
              </p:cNvSpPr>
              <p:nvPr/>
            </p:nvSpPr>
            <p:spPr bwMode="auto">
              <a:xfrm>
                <a:off x="2429674" y="7754593"/>
                <a:ext cx="210364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혹시 투입구가 열려있습니까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?</a:t>
                </a:r>
              </a:p>
            </p:txBody>
          </p:sp>
          <p:sp>
            <p:nvSpPr>
              <p:cNvPr id="58" name="AutoShape 6"/>
              <p:cNvSpPr>
                <a:spLocks noChangeArrowheads="1"/>
              </p:cNvSpPr>
              <p:nvPr/>
            </p:nvSpPr>
            <p:spPr bwMode="auto">
              <a:xfrm>
                <a:off x="4629973" y="7795675"/>
                <a:ext cx="210364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완전하게 닫아 주세요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4" name="그룹 3"/>
            <p:cNvGrpSpPr/>
            <p:nvPr/>
          </p:nvGrpSpPr>
          <p:grpSpPr>
            <a:xfrm>
              <a:off x="2444563" y="8466267"/>
              <a:ext cx="4312114" cy="402533"/>
              <a:chOff x="2404177" y="6799626"/>
              <a:chExt cx="4312114" cy="402533"/>
            </a:xfrm>
          </p:grpSpPr>
          <p:grpSp>
            <p:nvGrpSpPr>
              <p:cNvPr id="59" name="그룹 58"/>
              <p:cNvGrpSpPr/>
              <p:nvPr/>
            </p:nvGrpSpPr>
            <p:grpSpPr>
              <a:xfrm>
                <a:off x="2404177" y="6810868"/>
                <a:ext cx="4304419" cy="391291"/>
                <a:chOff x="2376346" y="2469173"/>
                <a:chExt cx="4304419" cy="447411"/>
              </a:xfrm>
            </p:grpSpPr>
            <p:sp>
              <p:nvSpPr>
                <p:cNvPr id="62" name="Rectangle 17"/>
                <p:cNvSpPr>
                  <a:spLocks noChangeArrowheads="1"/>
                </p:cNvSpPr>
                <p:nvPr/>
              </p:nvSpPr>
              <p:spPr bwMode="auto">
                <a:xfrm>
                  <a:off x="2376346" y="2469173"/>
                  <a:ext cx="2104013" cy="41914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76752" y="2473396"/>
                  <a:ext cx="2104013" cy="44318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60" name="AutoShape 6"/>
              <p:cNvSpPr>
                <a:spLocks noChangeArrowheads="1"/>
              </p:cNvSpPr>
              <p:nvPr/>
            </p:nvSpPr>
            <p:spPr bwMode="auto">
              <a:xfrm>
                <a:off x="2407363" y="6799626"/>
                <a:ext cx="21036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제품주변에 찌꺼기가 묻어  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있지 않습니까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?</a:t>
                </a:r>
              </a:p>
            </p:txBody>
          </p:sp>
          <p:sp>
            <p:nvSpPr>
              <p:cNvPr id="61" name="AutoShape 6"/>
              <p:cNvSpPr>
                <a:spLocks noChangeArrowheads="1"/>
              </p:cNvSpPr>
              <p:nvPr/>
            </p:nvSpPr>
            <p:spPr bwMode="auto">
              <a:xfrm>
                <a:off x="4612642" y="6854276"/>
                <a:ext cx="210364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제품을 </a:t>
                </a: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꺠끗히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청소해 주세요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2443453" y="8907034"/>
              <a:ext cx="4318502" cy="414283"/>
              <a:chOff x="2411016" y="6692970"/>
              <a:chExt cx="4318502" cy="655922"/>
            </a:xfrm>
          </p:grpSpPr>
          <p:grpSp>
            <p:nvGrpSpPr>
              <p:cNvPr id="69" name="그룹 68"/>
              <p:cNvGrpSpPr/>
              <p:nvPr/>
            </p:nvGrpSpPr>
            <p:grpSpPr>
              <a:xfrm>
                <a:off x="2411016" y="6692970"/>
                <a:ext cx="4318502" cy="655922"/>
                <a:chOff x="2383185" y="2334371"/>
                <a:chExt cx="4318502" cy="749997"/>
              </a:xfrm>
            </p:grpSpPr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334371"/>
                  <a:ext cx="2104013" cy="72433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73" name="Rectangle 17"/>
                <p:cNvSpPr>
                  <a:spLocks noChangeArrowheads="1"/>
                </p:cNvSpPr>
                <p:nvPr/>
              </p:nvSpPr>
              <p:spPr bwMode="auto">
                <a:xfrm>
                  <a:off x="4597674" y="2334373"/>
                  <a:ext cx="2104013" cy="749995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70" name="AutoShape 6"/>
              <p:cNvSpPr>
                <a:spLocks noChangeArrowheads="1"/>
              </p:cNvSpPr>
              <p:nvPr/>
            </p:nvSpPr>
            <p:spPr bwMode="auto">
              <a:xfrm>
                <a:off x="2428264" y="6692972"/>
                <a:ext cx="2103649" cy="6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배기구에서 바람이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나오지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않습니다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71" name="AutoShape 6"/>
              <p:cNvSpPr>
                <a:spLocks noChangeArrowheads="1"/>
              </p:cNvSpPr>
              <p:nvPr/>
            </p:nvSpPr>
            <p:spPr bwMode="auto">
              <a:xfrm>
                <a:off x="4625686" y="6765102"/>
                <a:ext cx="2103649" cy="511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구입처 및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A/S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센터에 연락한다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</p:grpSp>
      <p:sp>
        <p:nvSpPr>
          <p:cNvPr id="79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17   </a:t>
            </a:r>
            <a:r>
              <a:rPr kumimoji="1" lang="ko-KR" altLang="en-US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문제해결 및 응급처치 방</a:t>
            </a:r>
            <a:r>
              <a:rPr kumimoji="1" lang="ko-KR" altLang="en-US" sz="1100" b="1" dirty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법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00059" y="2903449"/>
            <a:ext cx="6367554" cy="1277791"/>
            <a:chOff x="184195" y="2797074"/>
            <a:chExt cx="6592520" cy="1277791"/>
          </a:xfrm>
        </p:grpSpPr>
        <p:grpSp>
          <p:nvGrpSpPr>
            <p:cNvPr id="76" name="그룹 75"/>
            <p:cNvGrpSpPr/>
            <p:nvPr/>
          </p:nvGrpSpPr>
          <p:grpSpPr>
            <a:xfrm>
              <a:off x="184195" y="2797074"/>
              <a:ext cx="6584192" cy="1277791"/>
              <a:chOff x="160546" y="3154675"/>
              <a:chExt cx="6584192" cy="1461053"/>
            </a:xfrm>
          </p:grpSpPr>
          <p:sp>
            <p:nvSpPr>
              <p:cNvPr id="93" name="Rectangle 17"/>
              <p:cNvSpPr>
                <a:spLocks noChangeArrowheads="1"/>
              </p:cNvSpPr>
              <p:nvPr/>
            </p:nvSpPr>
            <p:spPr bwMode="auto">
              <a:xfrm>
                <a:off x="2419919" y="3154676"/>
                <a:ext cx="2104013" cy="449855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94" name="Rectangle 17"/>
              <p:cNvSpPr>
                <a:spLocks noChangeArrowheads="1"/>
              </p:cNvSpPr>
              <p:nvPr/>
            </p:nvSpPr>
            <p:spPr bwMode="auto">
              <a:xfrm>
                <a:off x="160546" y="3154675"/>
                <a:ext cx="2104013" cy="1461053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95" name="Rectangle 17"/>
              <p:cNvSpPr>
                <a:spLocks noChangeArrowheads="1"/>
              </p:cNvSpPr>
              <p:nvPr/>
            </p:nvSpPr>
            <p:spPr bwMode="auto">
              <a:xfrm>
                <a:off x="4640725" y="3154676"/>
                <a:ext cx="2104013" cy="465808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77" name="AutoShape 6"/>
            <p:cNvSpPr>
              <a:spLocks noChangeArrowheads="1"/>
            </p:cNvSpPr>
            <p:nvPr/>
          </p:nvSpPr>
          <p:spPr bwMode="auto">
            <a:xfrm>
              <a:off x="184195" y="3169322"/>
              <a:ext cx="210510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1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배기구로 바람이 나오지 않음</a:t>
              </a:r>
              <a:endParaRPr kumimoji="1" lang="en-US" altLang="ko-KR" sz="11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2459235" y="2804345"/>
              <a:ext cx="4293482" cy="400110"/>
              <a:chOff x="2435866" y="2425790"/>
              <a:chExt cx="4293482" cy="400110"/>
            </a:xfrm>
          </p:grpSpPr>
          <p:sp>
            <p:nvSpPr>
              <p:cNvPr id="78" name="AutoShape 6"/>
              <p:cNvSpPr>
                <a:spLocks noChangeArrowheads="1"/>
              </p:cNvSpPr>
              <p:nvPr/>
            </p:nvSpPr>
            <p:spPr bwMode="auto">
              <a:xfrm>
                <a:off x="2435866" y="2425790"/>
                <a:ext cx="21036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분해조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내부의 배기구 필터가 막혀있지 않습니까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?</a:t>
                </a:r>
              </a:p>
            </p:txBody>
          </p:sp>
          <p:sp>
            <p:nvSpPr>
              <p:cNvPr id="80" name="AutoShape 6"/>
              <p:cNvSpPr>
                <a:spLocks noChangeArrowheads="1"/>
              </p:cNvSpPr>
              <p:nvPr/>
            </p:nvSpPr>
            <p:spPr bwMode="auto">
              <a:xfrm>
                <a:off x="4574913" y="2467602"/>
                <a:ext cx="2154435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브러쉬로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깨끗이 청소해 주세요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81" name="그룹 80"/>
            <p:cNvGrpSpPr/>
            <p:nvPr/>
          </p:nvGrpSpPr>
          <p:grpSpPr>
            <a:xfrm>
              <a:off x="2431410" y="3253667"/>
              <a:ext cx="4345305" cy="414064"/>
              <a:chOff x="2392499" y="7031831"/>
              <a:chExt cx="4345305" cy="414064"/>
            </a:xfrm>
          </p:grpSpPr>
          <p:grpSp>
            <p:nvGrpSpPr>
              <p:cNvPr id="88" name="그룹 87"/>
              <p:cNvGrpSpPr/>
              <p:nvPr/>
            </p:nvGrpSpPr>
            <p:grpSpPr>
              <a:xfrm>
                <a:off x="2411016" y="7031831"/>
                <a:ext cx="4326788" cy="414064"/>
                <a:chOff x="2383185" y="2721828"/>
                <a:chExt cx="4326788" cy="473450"/>
              </a:xfrm>
            </p:grpSpPr>
            <p:sp>
              <p:nvSpPr>
                <p:cNvPr id="91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457496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92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8"/>
                  <a:ext cx="2104013" cy="473450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89" name="AutoShape 6"/>
              <p:cNvSpPr>
                <a:spLocks noChangeArrowheads="1"/>
              </p:cNvSpPr>
              <p:nvPr/>
            </p:nvSpPr>
            <p:spPr bwMode="auto">
              <a:xfrm>
                <a:off x="2392499" y="7045783"/>
                <a:ext cx="21036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차단기와 연결선이 잘못되어 있지 않습니까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?</a:t>
                </a:r>
              </a:p>
            </p:txBody>
          </p:sp>
          <p:sp>
            <p:nvSpPr>
              <p:cNvPr id="90" name="AutoShape 6"/>
              <p:cNvSpPr>
                <a:spLocks noChangeArrowheads="1"/>
              </p:cNvSpPr>
              <p:nvPr/>
            </p:nvSpPr>
            <p:spPr bwMode="auto">
              <a:xfrm>
                <a:off x="4610157" y="7045783"/>
                <a:ext cx="21036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차단기와 제품의 연결전선을 다시 정상적으로 연결합니다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82" name="그룹 81"/>
            <p:cNvGrpSpPr/>
            <p:nvPr/>
          </p:nvGrpSpPr>
          <p:grpSpPr>
            <a:xfrm>
              <a:off x="2424936" y="3714662"/>
              <a:ext cx="4345305" cy="360203"/>
              <a:chOff x="2392499" y="7031829"/>
              <a:chExt cx="4345305" cy="570299"/>
            </a:xfrm>
          </p:grpSpPr>
          <p:grpSp>
            <p:nvGrpSpPr>
              <p:cNvPr id="83" name="그룹 82"/>
              <p:cNvGrpSpPr/>
              <p:nvPr/>
            </p:nvGrpSpPr>
            <p:grpSpPr>
              <a:xfrm>
                <a:off x="2411016" y="7031829"/>
                <a:ext cx="4326788" cy="570299"/>
                <a:chOff x="2383185" y="2721827"/>
                <a:chExt cx="4326788" cy="652093"/>
              </a:xfrm>
            </p:grpSpPr>
            <p:sp>
              <p:nvSpPr>
                <p:cNvPr id="86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63613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87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652093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84" name="AutoShape 6"/>
              <p:cNvSpPr>
                <a:spLocks noChangeArrowheads="1"/>
              </p:cNvSpPr>
              <p:nvPr/>
            </p:nvSpPr>
            <p:spPr bwMode="auto">
              <a:xfrm>
                <a:off x="2392499" y="7045782"/>
                <a:ext cx="2103649" cy="511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송풍기가 회전하지 않는다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85" name="AutoShape 6"/>
              <p:cNvSpPr>
                <a:spLocks noChangeArrowheads="1"/>
              </p:cNvSpPr>
              <p:nvPr/>
            </p:nvSpPr>
            <p:spPr bwMode="auto">
              <a:xfrm>
                <a:off x="4610157" y="7045782"/>
                <a:ext cx="2103649" cy="482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구입처 및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A/S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센터에 연락한다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</p:grpSp>
      <p:grpSp>
        <p:nvGrpSpPr>
          <p:cNvPr id="8" name="그룹 7"/>
          <p:cNvGrpSpPr/>
          <p:nvPr/>
        </p:nvGrpSpPr>
        <p:grpSpPr>
          <a:xfrm>
            <a:off x="441059" y="4799622"/>
            <a:ext cx="6299597" cy="1614168"/>
            <a:chOff x="177357" y="4844957"/>
            <a:chExt cx="6546689" cy="1614168"/>
          </a:xfrm>
        </p:grpSpPr>
        <p:grpSp>
          <p:nvGrpSpPr>
            <p:cNvPr id="97" name="그룹 96"/>
            <p:cNvGrpSpPr/>
            <p:nvPr/>
          </p:nvGrpSpPr>
          <p:grpSpPr>
            <a:xfrm>
              <a:off x="177357" y="4844957"/>
              <a:ext cx="6541990" cy="1614168"/>
              <a:chOff x="160546" y="3350165"/>
              <a:chExt cx="6541990" cy="1845674"/>
            </a:xfrm>
          </p:grpSpPr>
          <p:sp>
            <p:nvSpPr>
              <p:cNvPr id="113" name="Rectangle 17"/>
              <p:cNvSpPr>
                <a:spLocks noChangeArrowheads="1"/>
              </p:cNvSpPr>
              <p:nvPr/>
            </p:nvSpPr>
            <p:spPr bwMode="auto">
              <a:xfrm>
                <a:off x="2380447" y="3364145"/>
                <a:ext cx="2104013" cy="429536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114" name="Rectangle 17"/>
              <p:cNvSpPr>
                <a:spLocks noChangeArrowheads="1"/>
              </p:cNvSpPr>
              <p:nvPr/>
            </p:nvSpPr>
            <p:spPr bwMode="auto">
              <a:xfrm>
                <a:off x="160546" y="3350165"/>
                <a:ext cx="2104013" cy="1845674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  <p:sp>
            <p:nvSpPr>
              <p:cNvPr id="120" name="Rectangle 17"/>
              <p:cNvSpPr>
                <a:spLocks noChangeArrowheads="1"/>
              </p:cNvSpPr>
              <p:nvPr/>
            </p:nvSpPr>
            <p:spPr bwMode="auto">
              <a:xfrm>
                <a:off x="4598523" y="3356169"/>
                <a:ext cx="2104013" cy="445488"/>
              </a:xfrm>
              <a:prstGeom prst="round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ko-KR" dirty="0" smtClean="0"/>
              </a:p>
            </p:txBody>
          </p:sp>
        </p:grpSp>
        <p:sp>
          <p:nvSpPr>
            <p:cNvPr id="98" name="AutoShape 6"/>
            <p:cNvSpPr>
              <a:spLocks noChangeArrowheads="1"/>
            </p:cNvSpPr>
            <p:nvPr/>
          </p:nvSpPr>
          <p:spPr bwMode="auto">
            <a:xfrm>
              <a:off x="192419" y="5252043"/>
              <a:ext cx="2105102" cy="659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분해소멸이 늦거나 분해소멸이 정상적으로 이뤄지지 않는다</a:t>
              </a:r>
              <a:endParaRPr kumimoji="1" lang="en-US" altLang="ko-KR" sz="1000" b="1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397258" y="4844958"/>
              <a:ext cx="4293975" cy="400110"/>
              <a:chOff x="2420762" y="4284933"/>
              <a:chExt cx="4293975" cy="400110"/>
            </a:xfrm>
          </p:grpSpPr>
          <p:sp>
            <p:nvSpPr>
              <p:cNvPr id="99" name="AutoShape 6"/>
              <p:cNvSpPr>
                <a:spLocks noChangeArrowheads="1"/>
              </p:cNvSpPr>
              <p:nvPr/>
            </p:nvSpPr>
            <p:spPr bwMode="auto">
              <a:xfrm>
                <a:off x="2420762" y="4335631"/>
                <a:ext cx="2103649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배기구가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막혀 있는지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확인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00" name="AutoShape 6"/>
              <p:cNvSpPr>
                <a:spLocks noChangeArrowheads="1"/>
              </p:cNvSpPr>
              <p:nvPr/>
            </p:nvSpPr>
            <p:spPr bwMode="auto">
              <a:xfrm>
                <a:off x="4560302" y="4284933"/>
                <a:ext cx="215443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원활한 배기를 위하여 </a:t>
                </a: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브러쉬로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탈취망을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깨끗이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청소해 주세요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101" name="그룹 100"/>
            <p:cNvGrpSpPr/>
            <p:nvPr/>
          </p:nvGrpSpPr>
          <p:grpSpPr>
            <a:xfrm>
              <a:off x="2378741" y="5358552"/>
              <a:ext cx="4345305" cy="432894"/>
              <a:chOff x="2392499" y="7031830"/>
              <a:chExt cx="4345305" cy="432894"/>
            </a:xfrm>
          </p:grpSpPr>
          <p:grpSp>
            <p:nvGrpSpPr>
              <p:cNvPr id="108" name="그룹 107"/>
              <p:cNvGrpSpPr/>
              <p:nvPr/>
            </p:nvGrpSpPr>
            <p:grpSpPr>
              <a:xfrm>
                <a:off x="2411016" y="7031830"/>
                <a:ext cx="4326788" cy="432894"/>
                <a:chOff x="2383185" y="2721828"/>
                <a:chExt cx="4326788" cy="494981"/>
              </a:xfrm>
            </p:grpSpPr>
            <p:sp>
              <p:nvSpPr>
                <p:cNvPr id="111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1"/>
                  <a:ext cx="2104013" cy="479027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12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8"/>
                  <a:ext cx="2104013" cy="494981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09" name="AutoShape 6"/>
              <p:cNvSpPr>
                <a:spLocks noChangeArrowheads="1"/>
              </p:cNvSpPr>
              <p:nvPr/>
            </p:nvSpPr>
            <p:spPr bwMode="auto">
              <a:xfrm>
                <a:off x="2392499" y="7045783"/>
                <a:ext cx="21036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배기구 </a:t>
                </a: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토출부에서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바람이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   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나오지 않는다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grpSp>
          <p:nvGrpSpPr>
            <p:cNvPr id="102" name="그룹 101"/>
            <p:cNvGrpSpPr/>
            <p:nvPr/>
          </p:nvGrpSpPr>
          <p:grpSpPr>
            <a:xfrm>
              <a:off x="2373807" y="5875312"/>
              <a:ext cx="4347317" cy="567462"/>
              <a:chOff x="2411016" y="7031828"/>
              <a:chExt cx="4347317" cy="898445"/>
            </a:xfrm>
          </p:grpSpPr>
          <p:grpSp>
            <p:nvGrpSpPr>
              <p:cNvPr id="103" name="그룹 102"/>
              <p:cNvGrpSpPr/>
              <p:nvPr/>
            </p:nvGrpSpPr>
            <p:grpSpPr>
              <a:xfrm>
                <a:off x="2411016" y="7031828"/>
                <a:ext cx="4326788" cy="898445"/>
                <a:chOff x="2383185" y="2721827"/>
                <a:chExt cx="4326788" cy="1027303"/>
              </a:xfrm>
            </p:grpSpPr>
            <p:sp>
              <p:nvSpPr>
                <p:cNvPr id="106" name="Rectangle 17"/>
                <p:cNvSpPr>
                  <a:spLocks noChangeArrowheads="1"/>
                </p:cNvSpPr>
                <p:nvPr/>
              </p:nvSpPr>
              <p:spPr bwMode="auto">
                <a:xfrm>
                  <a:off x="2383185" y="2737782"/>
                  <a:ext cx="2104013" cy="1011348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  <p:sp>
              <p:nvSpPr>
                <p:cNvPr id="107" name="Rectangle 17"/>
                <p:cNvSpPr>
                  <a:spLocks noChangeArrowheads="1"/>
                </p:cNvSpPr>
                <p:nvPr/>
              </p:nvSpPr>
              <p:spPr bwMode="auto">
                <a:xfrm>
                  <a:off x="4605960" y="2721827"/>
                  <a:ext cx="2104013" cy="1027302"/>
                </a:xfrm>
                <a:prstGeom prst="roundRect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50000"/>
                      </a:schemeClr>
                    </a:gs>
                  </a:gsLst>
                  <a:lin ang="18900000" scaled="1"/>
                </a:gradFill>
                <a:ln w="9525" algn="ctr">
                  <a:solidFill>
                    <a:schemeClr val="bg1">
                      <a:lumMod val="50000"/>
                    </a:schemeClr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 prstMaterial="plastic">
                  <a:bevelT w="190500" h="63500"/>
                </a:sp3d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ko-KR" dirty="0" smtClean="0"/>
                </a:p>
              </p:txBody>
            </p:sp>
          </p:grpSp>
          <p:sp>
            <p:nvSpPr>
              <p:cNvPr id="104" name="AutoShape 6"/>
              <p:cNvSpPr>
                <a:spLocks noChangeArrowheads="1"/>
              </p:cNvSpPr>
              <p:nvPr/>
            </p:nvSpPr>
            <p:spPr bwMode="auto">
              <a:xfrm>
                <a:off x="2411380" y="7164308"/>
                <a:ext cx="2103649" cy="633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err="1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분해조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내부 온도가                                따뜻하지 않음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  <p:sp>
            <p:nvSpPr>
              <p:cNvPr id="105" name="AutoShape 6"/>
              <p:cNvSpPr>
                <a:spLocks noChangeArrowheads="1"/>
              </p:cNvSpPr>
              <p:nvPr/>
            </p:nvSpPr>
            <p:spPr bwMode="auto">
              <a:xfrm>
                <a:off x="4654684" y="7053144"/>
                <a:ext cx="2103649" cy="877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히터를 포함하여 발열부의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   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작동 이상입니다  구입처 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및  </a:t>
                </a:r>
                <a:r>
                  <a:rPr kumimoji="1" lang="en-US" altLang="ko-KR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A/S</a:t>
                </a:r>
                <a:r>
                  <a:rPr kumimoji="1" lang="ko-KR" altLang="en-US" sz="1000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센터에 연락하세요</a:t>
                </a:r>
                <a:endPara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</p:txBody>
          </p:sp>
        </p:grpSp>
        <p:sp>
          <p:nvSpPr>
            <p:cNvPr id="121" name="AutoShape 6"/>
            <p:cNvSpPr>
              <a:spLocks noChangeArrowheads="1"/>
            </p:cNvSpPr>
            <p:nvPr/>
          </p:nvSpPr>
          <p:spPr bwMode="auto">
            <a:xfrm>
              <a:off x="4612672" y="5429720"/>
              <a:ext cx="2103649" cy="30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구입처 및 </a:t>
              </a:r>
              <a:r>
                <a:rPr kumimoji="1" lang="en-US" altLang="ko-KR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A/S</a:t>
              </a:r>
              <a:r>
                <a:rPr kumimoji="1" lang="ko-KR" altLang="en-US" sz="1000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센터에 연락한다</a:t>
              </a:r>
              <a:endParaRPr kumimoji="1" lang="en-US" altLang="ko-KR" sz="1000" dirty="0" smtClean="0">
                <a:solidFill>
                  <a:srgbClr val="40404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110" name="그룹 109"/>
          <p:cNvGrpSpPr/>
          <p:nvPr/>
        </p:nvGrpSpPr>
        <p:grpSpPr>
          <a:xfrm>
            <a:off x="1772816" y="272480"/>
            <a:ext cx="4244183" cy="441126"/>
            <a:chOff x="904541" y="1732392"/>
            <a:chExt cx="3237630" cy="441126"/>
          </a:xfrm>
        </p:grpSpPr>
        <p:grpSp>
          <p:nvGrpSpPr>
            <p:cNvPr id="116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41126"/>
              <a:chOff x="1654" y="1471"/>
              <a:chExt cx="242" cy="211"/>
            </a:xfrm>
          </p:grpSpPr>
          <p:sp>
            <p:nvSpPr>
              <p:cNvPr id="122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Text Box 4"/>
              <p:cNvSpPr txBox="1">
                <a:spLocks noChangeArrowheads="1"/>
              </p:cNvSpPr>
              <p:nvPr/>
            </p:nvSpPr>
            <p:spPr bwMode="auto">
              <a:xfrm>
                <a:off x="1723" y="1505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12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117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266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문제 해결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및 응급처치 방법 </a:t>
              </a: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#2</a:t>
              </a:r>
              <a:endParaRPr kumimoji="1" lang="en-US" altLang="ko-KR" dirty="0" smtClean="0">
                <a:solidFill>
                  <a:srgbClr val="4D4D4D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6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6"/>
          <p:cNvSpPr>
            <a:spLocks noGrp="1"/>
          </p:cNvSpPr>
          <p:nvPr/>
        </p:nvSpPr>
        <p:spPr>
          <a:xfrm>
            <a:off x="1675805" y="475731"/>
            <a:ext cx="3342363" cy="4179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000" kern="1200" dirty="0">
                <a:solidFill>
                  <a:schemeClr val="bg1"/>
                </a:solidFill>
                <a:effectLst>
                  <a:innerShdw blurRad="38100" dist="25400" dir="18900000">
                    <a:prstClr val="black"/>
                  </a:innerShdw>
                </a:effectLst>
                <a:latin typeface="배달의민족 주아" pitchFamily="18" charset="-127"/>
                <a:ea typeface="배달의민족 주아" pitchFamily="18" charset="-127"/>
                <a:cs typeface="+mj-cs"/>
              </a:defRPr>
            </a:lvl1pPr>
          </a:lstStyle>
          <a:p>
            <a:r>
              <a:rPr lang="ko-KR" altLang="en-US" sz="2800" b="1" dirty="0" smtClean="0">
                <a:solidFill>
                  <a:schemeClr val="tx1"/>
                </a:solidFill>
                <a:latin typeface="MD개성체" panose="02020603020101020101" pitchFamily="18" charset="-127"/>
                <a:ea typeface="MD개성체" panose="02020603020101020101" pitchFamily="18" charset="-127"/>
                <a:cs typeface="+mn-cs"/>
              </a:rPr>
              <a:t>제품 품질보증서</a:t>
            </a:r>
            <a:endParaRPr lang="ko-KR" altLang="en-US" sz="2800" b="1" dirty="0">
              <a:solidFill>
                <a:schemeClr val="tx1"/>
              </a:solidFill>
              <a:latin typeface="MD개성체" panose="02020603020101020101" pitchFamily="18" charset="-127"/>
              <a:ea typeface="MD개성체" panose="02020603020101020101" pitchFamily="18" charset="-127"/>
              <a:cs typeface="+mn-cs"/>
            </a:endParaRPr>
          </a:p>
        </p:txBody>
      </p:sp>
      <p:sp>
        <p:nvSpPr>
          <p:cNvPr id="7" name="부제목 7"/>
          <p:cNvSpPr>
            <a:spLocks noGrp="1"/>
          </p:cNvSpPr>
          <p:nvPr/>
        </p:nvSpPr>
        <p:spPr>
          <a:xfrm>
            <a:off x="1453237" y="4954673"/>
            <a:ext cx="4238154" cy="272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500" kern="1200" dirty="0">
                <a:solidFill>
                  <a:schemeClr val="bg1"/>
                </a:solidFill>
                <a:latin typeface="배달의민족 주아" charset="-127"/>
                <a:ea typeface="배달의민족 주아" charset="-127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>
                <a:solidFill>
                  <a:schemeClr val="tx1">
                    <a:tint val="7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" b="1" dirty="0" smtClean="0">
                <a:solidFill>
                  <a:srgbClr val="7030A0"/>
                </a:solidFill>
                <a:latin typeface="맑은 고딕"/>
                <a:ea typeface="맑은 고딕"/>
              </a:rPr>
              <a:t>▣ A/S</a:t>
            </a:r>
            <a:r>
              <a:rPr lang="ko-KR" altLang="en-US" sz="800" b="1" dirty="0" smtClean="0">
                <a:solidFill>
                  <a:srgbClr val="7030A0"/>
                </a:solidFill>
                <a:latin typeface="맑은 고딕"/>
                <a:ea typeface="맑은 고딕"/>
              </a:rPr>
              <a:t>용 주요부품 보유기간은 </a:t>
            </a:r>
            <a:r>
              <a:rPr lang="en-US" altLang="ko-KR" sz="800" b="1" dirty="0" smtClean="0">
                <a:solidFill>
                  <a:srgbClr val="7030A0"/>
                </a:solidFill>
                <a:latin typeface="맑은 고딕"/>
                <a:ea typeface="맑은 고딕"/>
              </a:rPr>
              <a:t>4</a:t>
            </a:r>
            <a:r>
              <a:rPr lang="ko-KR" altLang="en-US" sz="800" b="1" dirty="0" smtClean="0">
                <a:solidFill>
                  <a:srgbClr val="7030A0"/>
                </a:solidFill>
                <a:latin typeface="맑은 고딕"/>
                <a:ea typeface="맑은 고딕"/>
              </a:rPr>
              <a:t>년 입니다</a:t>
            </a:r>
            <a:endParaRPr lang="ko-KR" altLang="en-US" sz="800" b="1" dirty="0" smtClean="0">
              <a:solidFill>
                <a:srgbClr val="7030A0"/>
              </a:solidFill>
              <a:latin typeface="MD개성체" panose="02020603020101020101" pitchFamily="18" charset="-127"/>
              <a:ea typeface="MD개성체" panose="0202060302010102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05804" y="1801573"/>
            <a:ext cx="26394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ko-KR" altLang="en-US" sz="1000" b="1" dirty="0" smtClean="0">
                <a:solidFill>
                  <a:schemeClr val="bg2">
                    <a:lumMod val="25000"/>
                  </a:schemeClr>
                </a:solidFill>
                <a:latin typeface="돋움체" pitchFamily="49" charset="-127"/>
                <a:ea typeface="돋움체" pitchFamily="49" charset="-127"/>
              </a:rPr>
              <a:t>주  소 </a:t>
            </a:r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돋움체" pitchFamily="49" charset="-127"/>
                <a:ea typeface="돋움체" pitchFamily="49" charset="-127"/>
              </a:rPr>
              <a:t>:       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latin typeface="돋움체" pitchFamily="49" charset="-127"/>
              <a:ea typeface="돋움체" pitchFamily="49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61707" y="2873110"/>
            <a:ext cx="5621213" cy="956430"/>
            <a:chOff x="771439" y="4212594"/>
            <a:chExt cx="5621213" cy="956430"/>
          </a:xfrm>
        </p:grpSpPr>
        <p:sp>
          <p:nvSpPr>
            <p:cNvPr id="15" name="제목 6"/>
            <p:cNvSpPr txBox="1">
              <a:spLocks/>
            </p:cNvSpPr>
            <p:nvPr/>
          </p:nvSpPr>
          <p:spPr>
            <a:xfrm>
              <a:off x="1630893" y="4212594"/>
              <a:ext cx="3976094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 prstMaterial="metal">
                <a:bevelT w="38100" h="25400" prst="coolSlant"/>
                <a:contourClr>
                  <a:schemeClr val="bg2"/>
                </a:contourClr>
              </a:sp3d>
            </a:bodyPr>
            <a:lstStyle>
              <a:lvl1pPr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hlink"/>
                </a:buClr>
                <a:buFont typeface="굴림체" pitchFamily="49" charset="-127"/>
                <a:buNone/>
                <a:defRPr kumimoji="1" lang="ko-KR" altLang="en-US" sz="5000" b="0" i="1" kern="1200" cap="none" spc="0" dirty="0">
                  <a:ln w="3175">
                    <a:noFill/>
                  </a:ln>
                  <a:gradFill>
                    <a:gsLst>
                      <a:gs pos="0">
                        <a:srgbClr val="CCCC00"/>
                      </a:gs>
                      <a:gs pos="53000">
                        <a:srgbClr val="99CC00"/>
                      </a:gs>
                      <a:gs pos="100000">
                        <a:srgbClr val="003300"/>
                      </a:gs>
                    </a:gsLst>
                    <a:lin ang="5100000" scaled="0"/>
                  </a:gra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  <a:reflection blurRad="6350" stA="55000" endA="300" endPos="45500" dir="5400000" sy="-100000" algn="bl" rotWithShape="0"/>
                  </a:effectLst>
                  <a:latin typeface="HY견고딕" pitchFamily="18" charset="-127"/>
                  <a:ea typeface="HY견고딕" pitchFamily="18" charset="-127"/>
                  <a:cs typeface="+mj-cs"/>
                </a:defRPr>
              </a:lvl1pPr>
            </a:lstStyle>
            <a:p>
              <a:pPr algn="r"/>
              <a:r>
                <a:rPr lang="en-US" altLang="ko-KR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OClean</a:t>
              </a:r>
              <a:r>
                <a:rPr lang="en-US" altLang="ko-KR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 Tech</a:t>
              </a:r>
            </a:p>
            <a:p>
              <a:pPr algn="r"/>
              <a:r>
                <a:rPr lang="en-US" altLang="ko-K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(</a:t>
              </a:r>
              <a:r>
                <a:rPr lang="ko-KR" altLang="en-US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주</a:t>
              </a:r>
              <a:r>
                <a:rPr lang="en-US" altLang="ko-KR" sz="12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)</a:t>
              </a:r>
              <a:r>
                <a:rPr lang="ko-KR" altLang="en-US" sz="12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Blackoak Std" panose="04050907060602020202" pitchFamily="82" charset="0"/>
                </a:rPr>
                <a:t>오클린테크</a:t>
              </a:r>
              <a:endParaRPr lang="en-US" altLang="ko-KR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lackoak Std" panose="04050907060602020202" pitchFamily="82" charset="0"/>
              </a:endParaRPr>
            </a:p>
            <a:p>
              <a:pPr algn="r"/>
              <a:r>
                <a:rPr lang="ko-KR" altLang="en-US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경남 김해군 </a:t>
              </a:r>
              <a:r>
                <a:rPr lang="ko-KR" altLang="en-US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진영읍</a:t>
              </a:r>
              <a:r>
                <a:rPr lang="ko-KR" altLang="en-US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 하계로 </a:t>
              </a:r>
              <a:r>
                <a:rPr lang="en-US" altLang="ko-K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240</a:t>
              </a:r>
              <a:r>
                <a:rPr lang="ko-KR" altLang="en-US" sz="1100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번길</a:t>
              </a:r>
              <a:r>
                <a:rPr lang="ko-KR" altLang="en-US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 </a:t>
              </a:r>
              <a:r>
                <a:rPr lang="en-US" altLang="ko-K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17-21</a:t>
              </a:r>
            </a:p>
            <a:p>
              <a:pPr algn="r"/>
              <a:r>
                <a:rPr lang="ko-KR" altLang="en-US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대표전화  </a:t>
              </a:r>
              <a:r>
                <a:rPr lang="en-US" altLang="ko-KR" sz="11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/>
                </a:rPr>
                <a:t>070 – 4866 - 3999</a:t>
              </a:r>
              <a:endParaRPr lang="en-US" sz="11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endParaRPr>
            </a:p>
          </p:txBody>
        </p:sp>
        <p:pic>
          <p:nvPicPr>
            <p:cNvPr id="3" name="Picture 2" descr="d:\Users\Administrator\Desktop\사본 -(주)오클린테크도장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1248" y="4323945"/>
              <a:ext cx="731404" cy="73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직선 연결선 15"/>
            <p:cNvCxnSpPr/>
            <p:nvPr/>
          </p:nvCxnSpPr>
          <p:spPr>
            <a:xfrm>
              <a:off x="771439" y="5169024"/>
              <a:ext cx="5436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그룹 4"/>
          <p:cNvGrpSpPr/>
          <p:nvPr/>
        </p:nvGrpSpPr>
        <p:grpSpPr>
          <a:xfrm>
            <a:off x="309303" y="3868624"/>
            <a:ext cx="6300914" cy="1429483"/>
            <a:chOff x="182264" y="3503312"/>
            <a:chExt cx="6300914" cy="1429483"/>
          </a:xfrm>
        </p:grpSpPr>
        <p:grpSp>
          <p:nvGrpSpPr>
            <p:cNvPr id="2064" name="그룹 2063"/>
            <p:cNvGrpSpPr/>
            <p:nvPr/>
          </p:nvGrpSpPr>
          <p:grpSpPr>
            <a:xfrm>
              <a:off x="3607989" y="3503312"/>
              <a:ext cx="2794396" cy="1203723"/>
              <a:chOff x="3588608" y="3952764"/>
              <a:chExt cx="2794396" cy="1231779"/>
            </a:xfrm>
          </p:grpSpPr>
          <p:sp>
            <p:nvSpPr>
              <p:cNvPr id="52" name="타원 15"/>
              <p:cNvSpPr/>
              <p:nvPr/>
            </p:nvSpPr>
            <p:spPr>
              <a:xfrm rot="15818716">
                <a:off x="5113809" y="3915348"/>
                <a:ext cx="1088662" cy="1449728"/>
              </a:xfrm>
              <a:custGeom>
                <a:avLst/>
                <a:gdLst/>
                <a:ahLst/>
                <a:cxnLst/>
                <a:rect l="l" t="t" r="r" b="b"/>
                <a:pathLst>
                  <a:path w="2147714" h="2160240">
                    <a:moveTo>
                      <a:pt x="1717936" y="107197"/>
                    </a:moveTo>
                    <a:cubicBezTo>
                      <a:pt x="1542286" y="107197"/>
                      <a:pt x="1399893" y="249590"/>
                      <a:pt x="1399893" y="425240"/>
                    </a:cubicBezTo>
                    <a:cubicBezTo>
                      <a:pt x="1399893" y="600890"/>
                      <a:pt x="1542286" y="743283"/>
                      <a:pt x="1717936" y="743283"/>
                    </a:cubicBezTo>
                    <a:cubicBezTo>
                      <a:pt x="1893586" y="743283"/>
                      <a:pt x="2035979" y="600890"/>
                      <a:pt x="2035979" y="425240"/>
                    </a:cubicBezTo>
                    <a:cubicBezTo>
                      <a:pt x="2035979" y="249590"/>
                      <a:pt x="1893586" y="107197"/>
                      <a:pt x="1717936" y="107197"/>
                    </a:cubicBezTo>
                    <a:close/>
                    <a:moveTo>
                      <a:pt x="1715666" y="0"/>
                    </a:moveTo>
                    <a:cubicBezTo>
                      <a:pt x="1954280" y="0"/>
                      <a:pt x="2147714" y="193434"/>
                      <a:pt x="2147714" y="432048"/>
                    </a:cubicBezTo>
                    <a:cubicBezTo>
                      <a:pt x="2147714" y="666462"/>
                      <a:pt x="1961030" y="857273"/>
                      <a:pt x="1728192" y="862833"/>
                    </a:cubicBezTo>
                    <a:lnTo>
                      <a:pt x="1728192" y="1977415"/>
                    </a:lnTo>
                    <a:cubicBezTo>
                      <a:pt x="1728192" y="2078386"/>
                      <a:pt x="1646338" y="2160240"/>
                      <a:pt x="1545367" y="2160240"/>
                    </a:cubicBezTo>
                    <a:lnTo>
                      <a:pt x="182825" y="2160240"/>
                    </a:lnTo>
                    <a:cubicBezTo>
                      <a:pt x="81854" y="2160240"/>
                      <a:pt x="0" y="2078386"/>
                      <a:pt x="0" y="1977415"/>
                    </a:cubicBezTo>
                    <a:lnTo>
                      <a:pt x="0" y="614873"/>
                    </a:lnTo>
                    <a:cubicBezTo>
                      <a:pt x="0" y="513902"/>
                      <a:pt x="81854" y="432048"/>
                      <a:pt x="182825" y="432048"/>
                    </a:cubicBezTo>
                    <a:lnTo>
                      <a:pt x="1283618" y="432048"/>
                    </a:lnTo>
                    <a:cubicBezTo>
                      <a:pt x="1283618" y="193434"/>
                      <a:pt x="1477052" y="0"/>
                      <a:pt x="1715666" y="0"/>
                    </a:cubicBezTo>
                    <a:close/>
                  </a:path>
                </a:pathLst>
              </a:custGeom>
              <a:pattFill prst="lgCheck">
                <a:fgClr>
                  <a:schemeClr val="accent6"/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>
                <a:noFill/>
              </a:ln>
              <a:effectLst>
                <a:outerShdw blurRad="149987" dist="6350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381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3" name="타원 15"/>
              <p:cNvSpPr/>
              <p:nvPr/>
            </p:nvSpPr>
            <p:spPr>
              <a:xfrm rot="650968">
                <a:off x="3588608" y="3952764"/>
                <a:ext cx="1441322" cy="1095012"/>
              </a:xfrm>
              <a:custGeom>
                <a:avLst/>
                <a:gdLst/>
                <a:ahLst/>
                <a:cxnLst/>
                <a:rect l="l" t="t" r="r" b="b"/>
                <a:pathLst>
                  <a:path w="2147714" h="2160240">
                    <a:moveTo>
                      <a:pt x="1715666" y="0"/>
                    </a:moveTo>
                    <a:cubicBezTo>
                      <a:pt x="1954280" y="0"/>
                      <a:pt x="2147714" y="193434"/>
                      <a:pt x="2147714" y="432048"/>
                    </a:cubicBezTo>
                    <a:cubicBezTo>
                      <a:pt x="2147714" y="522127"/>
                      <a:pt x="2120147" y="605768"/>
                      <a:pt x="2072549" y="674634"/>
                    </a:cubicBezTo>
                    <a:cubicBezTo>
                      <a:pt x="2043330" y="648148"/>
                      <a:pt x="2022753" y="607654"/>
                      <a:pt x="1992911" y="582336"/>
                    </a:cubicBezTo>
                    <a:cubicBezTo>
                      <a:pt x="2020760" y="536535"/>
                      <a:pt x="2035979" y="482665"/>
                      <a:pt x="2035979" y="425240"/>
                    </a:cubicBezTo>
                    <a:cubicBezTo>
                      <a:pt x="2035979" y="249590"/>
                      <a:pt x="1893586" y="107197"/>
                      <a:pt x="1717936" y="107197"/>
                    </a:cubicBezTo>
                    <a:cubicBezTo>
                      <a:pt x="1542286" y="107197"/>
                      <a:pt x="1399893" y="249590"/>
                      <a:pt x="1399893" y="425240"/>
                    </a:cubicBezTo>
                    <a:cubicBezTo>
                      <a:pt x="1399893" y="600890"/>
                      <a:pt x="1542286" y="743283"/>
                      <a:pt x="1717936" y="743283"/>
                    </a:cubicBezTo>
                    <a:cubicBezTo>
                      <a:pt x="1800402" y="743283"/>
                      <a:pt x="1875538" y="711897"/>
                      <a:pt x="1931323" y="659621"/>
                    </a:cubicBezTo>
                    <a:lnTo>
                      <a:pt x="2007446" y="748387"/>
                    </a:lnTo>
                    <a:cubicBezTo>
                      <a:pt x="1934377" y="817769"/>
                      <a:pt x="1836256" y="860253"/>
                      <a:pt x="1728192" y="862833"/>
                    </a:cubicBezTo>
                    <a:lnTo>
                      <a:pt x="1728192" y="1977415"/>
                    </a:lnTo>
                    <a:cubicBezTo>
                      <a:pt x="1728192" y="2078386"/>
                      <a:pt x="1646338" y="2160240"/>
                      <a:pt x="1545367" y="2160240"/>
                    </a:cubicBezTo>
                    <a:lnTo>
                      <a:pt x="182825" y="2160240"/>
                    </a:lnTo>
                    <a:cubicBezTo>
                      <a:pt x="81854" y="2160240"/>
                      <a:pt x="0" y="2078386"/>
                      <a:pt x="0" y="1977415"/>
                    </a:cubicBezTo>
                    <a:lnTo>
                      <a:pt x="0" y="614873"/>
                    </a:lnTo>
                    <a:cubicBezTo>
                      <a:pt x="0" y="513902"/>
                      <a:pt x="81854" y="432048"/>
                      <a:pt x="182825" y="432048"/>
                    </a:cubicBezTo>
                    <a:lnTo>
                      <a:pt x="1283618" y="432048"/>
                    </a:lnTo>
                    <a:cubicBezTo>
                      <a:pt x="1283618" y="193434"/>
                      <a:pt x="1477052" y="0"/>
                      <a:pt x="1715666" y="0"/>
                    </a:cubicBezTo>
                    <a:close/>
                  </a:path>
                </a:pathLst>
              </a:custGeom>
              <a:pattFill prst="lgCheck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ln>
                <a:noFill/>
              </a:ln>
              <a:effectLst>
                <a:outerShdw blurRad="149987" dist="6350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381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4" name="타원 15"/>
              <p:cNvSpPr/>
              <p:nvPr/>
            </p:nvSpPr>
            <p:spPr>
              <a:xfrm rot="15818716">
                <a:off x="5444522" y="4233610"/>
                <a:ext cx="771856" cy="1021889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728193">
                    <a:moveTo>
                      <a:pt x="1724478" y="1582212"/>
                    </a:moveTo>
                    <a:cubicBezTo>
                      <a:pt x="1707430" y="1665522"/>
                      <a:pt x="1633716" y="1728193"/>
                      <a:pt x="1545367" y="1728193"/>
                    </a:cubicBezTo>
                    <a:lnTo>
                      <a:pt x="182825" y="1728193"/>
                    </a:lnTo>
                    <a:cubicBezTo>
                      <a:pt x="81854" y="1728193"/>
                      <a:pt x="0" y="1646339"/>
                      <a:pt x="0" y="1545367"/>
                    </a:cubicBezTo>
                    <a:lnTo>
                      <a:pt x="0" y="182825"/>
                    </a:lnTo>
                    <a:cubicBezTo>
                      <a:pt x="0" y="81854"/>
                      <a:pt x="81854" y="0"/>
                      <a:pt x="182825" y="0"/>
                    </a:cubicBezTo>
                    <a:lnTo>
                      <a:pt x="1214615" y="0"/>
                    </a:lnTo>
                    <a:cubicBezTo>
                      <a:pt x="1215602" y="204121"/>
                      <a:pt x="1348476" y="391935"/>
                      <a:pt x="1554051" y="455588"/>
                    </a:cubicBezTo>
                    <a:cubicBezTo>
                      <a:pt x="1612127" y="473570"/>
                      <a:pt x="1671014" y="480098"/>
                      <a:pt x="1728192" y="475038"/>
                    </a:cubicBezTo>
                    <a:lnTo>
                      <a:pt x="1728192" y="1545367"/>
                    </a:lnTo>
                    <a:cubicBezTo>
                      <a:pt x="1728192" y="1557989"/>
                      <a:pt x="1726913" y="1570311"/>
                      <a:pt x="1724478" y="1582212"/>
                    </a:cubicBez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55" name="타원 15"/>
              <p:cNvSpPr/>
              <p:nvPr/>
            </p:nvSpPr>
            <p:spPr>
              <a:xfrm rot="650968">
                <a:off x="3640039" y="4194617"/>
                <a:ext cx="1021889" cy="771856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728193">
                    <a:moveTo>
                      <a:pt x="1724478" y="1582212"/>
                    </a:moveTo>
                    <a:cubicBezTo>
                      <a:pt x="1707430" y="1665522"/>
                      <a:pt x="1633716" y="1728193"/>
                      <a:pt x="1545367" y="1728193"/>
                    </a:cubicBezTo>
                    <a:lnTo>
                      <a:pt x="182825" y="1728193"/>
                    </a:lnTo>
                    <a:cubicBezTo>
                      <a:pt x="81854" y="1728193"/>
                      <a:pt x="0" y="1646339"/>
                      <a:pt x="0" y="1545367"/>
                    </a:cubicBezTo>
                    <a:lnTo>
                      <a:pt x="0" y="182825"/>
                    </a:lnTo>
                    <a:cubicBezTo>
                      <a:pt x="0" y="81854"/>
                      <a:pt x="81854" y="0"/>
                      <a:pt x="182825" y="0"/>
                    </a:cubicBezTo>
                    <a:lnTo>
                      <a:pt x="1214615" y="0"/>
                    </a:lnTo>
                    <a:cubicBezTo>
                      <a:pt x="1215602" y="204121"/>
                      <a:pt x="1348476" y="391935"/>
                      <a:pt x="1554051" y="455588"/>
                    </a:cubicBezTo>
                    <a:cubicBezTo>
                      <a:pt x="1612127" y="473570"/>
                      <a:pt x="1671014" y="480098"/>
                      <a:pt x="1728192" y="475038"/>
                    </a:cubicBezTo>
                    <a:lnTo>
                      <a:pt x="1728192" y="1545367"/>
                    </a:lnTo>
                    <a:cubicBezTo>
                      <a:pt x="1728192" y="1557989"/>
                      <a:pt x="1726913" y="1570311"/>
                      <a:pt x="1724478" y="1582212"/>
                    </a:cubicBez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065" name="그룹 2064"/>
            <p:cNvGrpSpPr/>
            <p:nvPr/>
          </p:nvGrpSpPr>
          <p:grpSpPr>
            <a:xfrm>
              <a:off x="182264" y="3648584"/>
              <a:ext cx="2966978" cy="1284211"/>
              <a:chOff x="162883" y="4098036"/>
              <a:chExt cx="2966978" cy="1314143"/>
            </a:xfrm>
          </p:grpSpPr>
          <p:sp>
            <p:nvSpPr>
              <p:cNvPr id="45" name="타원 15"/>
              <p:cNvSpPr/>
              <p:nvPr/>
            </p:nvSpPr>
            <p:spPr>
              <a:xfrm rot="14722866">
                <a:off x="1850470" y="3825321"/>
                <a:ext cx="1006675" cy="1552106"/>
              </a:xfrm>
              <a:custGeom>
                <a:avLst/>
                <a:gdLst/>
                <a:ahLst/>
                <a:cxnLst/>
                <a:rect l="l" t="t" r="r" b="b"/>
                <a:pathLst>
                  <a:path w="2147714" h="2160240">
                    <a:moveTo>
                      <a:pt x="1717936" y="107197"/>
                    </a:moveTo>
                    <a:cubicBezTo>
                      <a:pt x="1542286" y="107197"/>
                      <a:pt x="1399893" y="249590"/>
                      <a:pt x="1399893" y="425240"/>
                    </a:cubicBezTo>
                    <a:cubicBezTo>
                      <a:pt x="1399893" y="600890"/>
                      <a:pt x="1542286" y="743283"/>
                      <a:pt x="1717936" y="743283"/>
                    </a:cubicBezTo>
                    <a:cubicBezTo>
                      <a:pt x="1893586" y="743283"/>
                      <a:pt x="2035979" y="600890"/>
                      <a:pt x="2035979" y="425240"/>
                    </a:cubicBezTo>
                    <a:cubicBezTo>
                      <a:pt x="2035979" y="249590"/>
                      <a:pt x="1893586" y="107197"/>
                      <a:pt x="1717936" y="107197"/>
                    </a:cubicBezTo>
                    <a:close/>
                    <a:moveTo>
                      <a:pt x="1715666" y="0"/>
                    </a:moveTo>
                    <a:cubicBezTo>
                      <a:pt x="1954280" y="0"/>
                      <a:pt x="2147714" y="193434"/>
                      <a:pt x="2147714" y="432048"/>
                    </a:cubicBezTo>
                    <a:cubicBezTo>
                      <a:pt x="2147714" y="666462"/>
                      <a:pt x="1961030" y="857273"/>
                      <a:pt x="1728192" y="862833"/>
                    </a:cubicBezTo>
                    <a:lnTo>
                      <a:pt x="1728192" y="1977415"/>
                    </a:lnTo>
                    <a:cubicBezTo>
                      <a:pt x="1728192" y="2078386"/>
                      <a:pt x="1646338" y="2160240"/>
                      <a:pt x="1545367" y="2160240"/>
                    </a:cubicBezTo>
                    <a:lnTo>
                      <a:pt x="182825" y="2160240"/>
                    </a:lnTo>
                    <a:cubicBezTo>
                      <a:pt x="81854" y="2160240"/>
                      <a:pt x="0" y="2078386"/>
                      <a:pt x="0" y="1977415"/>
                    </a:cubicBezTo>
                    <a:lnTo>
                      <a:pt x="0" y="614873"/>
                    </a:lnTo>
                    <a:cubicBezTo>
                      <a:pt x="0" y="513902"/>
                      <a:pt x="81854" y="432048"/>
                      <a:pt x="182825" y="432048"/>
                    </a:cubicBezTo>
                    <a:lnTo>
                      <a:pt x="1283618" y="432048"/>
                    </a:lnTo>
                    <a:cubicBezTo>
                      <a:pt x="1283618" y="193434"/>
                      <a:pt x="1477052" y="0"/>
                      <a:pt x="1715666" y="0"/>
                    </a:cubicBezTo>
                    <a:close/>
                  </a:path>
                </a:pathLst>
              </a:custGeom>
              <a:pattFill prst="lgCheck">
                <a:fgClr>
                  <a:schemeClr val="accent1"/>
                </a:fgClr>
                <a:bgClr>
                  <a:schemeClr val="accent1">
                    <a:lumMod val="60000"/>
                    <a:lumOff val="40000"/>
                  </a:schemeClr>
                </a:bgClr>
              </a:pattFill>
              <a:ln>
                <a:noFill/>
              </a:ln>
              <a:effectLst>
                <a:outerShdw blurRad="149987" dist="6350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381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6" name="타원 15"/>
              <p:cNvSpPr/>
              <p:nvPr/>
            </p:nvSpPr>
            <p:spPr>
              <a:xfrm rot="21155118">
                <a:off x="162883" y="4399632"/>
                <a:ext cx="1543106" cy="1012547"/>
              </a:xfrm>
              <a:custGeom>
                <a:avLst/>
                <a:gdLst/>
                <a:ahLst/>
                <a:cxnLst/>
                <a:rect l="l" t="t" r="r" b="b"/>
                <a:pathLst>
                  <a:path w="2147714" h="2160240">
                    <a:moveTo>
                      <a:pt x="1715666" y="0"/>
                    </a:moveTo>
                    <a:cubicBezTo>
                      <a:pt x="1954280" y="0"/>
                      <a:pt x="2147714" y="193434"/>
                      <a:pt x="2147714" y="432048"/>
                    </a:cubicBezTo>
                    <a:cubicBezTo>
                      <a:pt x="2147714" y="522127"/>
                      <a:pt x="2120147" y="605768"/>
                      <a:pt x="2072549" y="674634"/>
                    </a:cubicBezTo>
                    <a:cubicBezTo>
                      <a:pt x="2043330" y="648148"/>
                      <a:pt x="2022753" y="607654"/>
                      <a:pt x="1992911" y="582336"/>
                    </a:cubicBezTo>
                    <a:cubicBezTo>
                      <a:pt x="2020760" y="536535"/>
                      <a:pt x="2035979" y="482665"/>
                      <a:pt x="2035979" y="425240"/>
                    </a:cubicBezTo>
                    <a:cubicBezTo>
                      <a:pt x="2035979" y="249590"/>
                      <a:pt x="1893586" y="107197"/>
                      <a:pt x="1717936" y="107197"/>
                    </a:cubicBezTo>
                    <a:cubicBezTo>
                      <a:pt x="1542286" y="107197"/>
                      <a:pt x="1399893" y="249590"/>
                      <a:pt x="1399893" y="425240"/>
                    </a:cubicBezTo>
                    <a:cubicBezTo>
                      <a:pt x="1399893" y="600890"/>
                      <a:pt x="1542286" y="743283"/>
                      <a:pt x="1717936" y="743283"/>
                    </a:cubicBezTo>
                    <a:cubicBezTo>
                      <a:pt x="1800402" y="743283"/>
                      <a:pt x="1875538" y="711897"/>
                      <a:pt x="1931323" y="659621"/>
                    </a:cubicBezTo>
                    <a:lnTo>
                      <a:pt x="2007446" y="748387"/>
                    </a:lnTo>
                    <a:cubicBezTo>
                      <a:pt x="1934377" y="817769"/>
                      <a:pt x="1836256" y="860253"/>
                      <a:pt x="1728192" y="862833"/>
                    </a:cubicBezTo>
                    <a:lnTo>
                      <a:pt x="1728192" y="1977415"/>
                    </a:lnTo>
                    <a:cubicBezTo>
                      <a:pt x="1728192" y="2078386"/>
                      <a:pt x="1646338" y="2160240"/>
                      <a:pt x="1545367" y="2160240"/>
                    </a:cubicBezTo>
                    <a:lnTo>
                      <a:pt x="182825" y="2160240"/>
                    </a:lnTo>
                    <a:cubicBezTo>
                      <a:pt x="81854" y="2160240"/>
                      <a:pt x="0" y="2078386"/>
                      <a:pt x="0" y="1977415"/>
                    </a:cubicBezTo>
                    <a:lnTo>
                      <a:pt x="0" y="614873"/>
                    </a:lnTo>
                    <a:cubicBezTo>
                      <a:pt x="0" y="513902"/>
                      <a:pt x="81854" y="432048"/>
                      <a:pt x="182825" y="432048"/>
                    </a:cubicBezTo>
                    <a:lnTo>
                      <a:pt x="1283618" y="432048"/>
                    </a:lnTo>
                    <a:cubicBezTo>
                      <a:pt x="1283618" y="193434"/>
                      <a:pt x="1477052" y="0"/>
                      <a:pt x="1715666" y="0"/>
                    </a:cubicBezTo>
                    <a:close/>
                  </a:path>
                </a:pathLst>
              </a:custGeom>
              <a:pattFill prst="lgCheck">
                <a:fgClr>
                  <a:schemeClr val="accent2"/>
                </a:fgClr>
                <a:bgClr>
                  <a:schemeClr val="accent2">
                    <a:lumMod val="40000"/>
                    <a:lumOff val="60000"/>
                  </a:schemeClr>
                </a:bgClr>
              </a:pattFill>
              <a:ln>
                <a:noFill/>
              </a:ln>
              <a:effectLst>
                <a:outerShdw blurRad="149987" dist="6350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>
                <a:bevelT w="38100" h="508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7" name="타원 15"/>
              <p:cNvSpPr/>
              <p:nvPr/>
            </p:nvSpPr>
            <p:spPr>
              <a:xfrm rot="14722866">
                <a:off x="2183815" y="4081254"/>
                <a:ext cx="713728" cy="1094054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728193">
                    <a:moveTo>
                      <a:pt x="1724478" y="1582212"/>
                    </a:moveTo>
                    <a:cubicBezTo>
                      <a:pt x="1707430" y="1665522"/>
                      <a:pt x="1633716" y="1728193"/>
                      <a:pt x="1545367" y="1728193"/>
                    </a:cubicBezTo>
                    <a:lnTo>
                      <a:pt x="182825" y="1728193"/>
                    </a:lnTo>
                    <a:cubicBezTo>
                      <a:pt x="81854" y="1728193"/>
                      <a:pt x="0" y="1646339"/>
                      <a:pt x="0" y="1545367"/>
                    </a:cubicBezTo>
                    <a:lnTo>
                      <a:pt x="0" y="182825"/>
                    </a:lnTo>
                    <a:cubicBezTo>
                      <a:pt x="0" y="81854"/>
                      <a:pt x="81854" y="0"/>
                      <a:pt x="182825" y="0"/>
                    </a:cubicBezTo>
                    <a:lnTo>
                      <a:pt x="1214615" y="0"/>
                    </a:lnTo>
                    <a:cubicBezTo>
                      <a:pt x="1215602" y="204121"/>
                      <a:pt x="1348476" y="391935"/>
                      <a:pt x="1554051" y="455588"/>
                    </a:cubicBezTo>
                    <a:cubicBezTo>
                      <a:pt x="1612127" y="473570"/>
                      <a:pt x="1671014" y="480098"/>
                      <a:pt x="1728192" y="475038"/>
                    </a:cubicBezTo>
                    <a:lnTo>
                      <a:pt x="1728192" y="1545367"/>
                    </a:lnTo>
                    <a:cubicBezTo>
                      <a:pt x="1728192" y="1557989"/>
                      <a:pt x="1726913" y="1570311"/>
                      <a:pt x="1724478" y="1582212"/>
                    </a:cubicBez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  <p:sp>
            <p:nvSpPr>
              <p:cNvPr id="48" name="타원 15"/>
              <p:cNvSpPr/>
              <p:nvPr/>
            </p:nvSpPr>
            <p:spPr>
              <a:xfrm rot="21155118">
                <a:off x="250713" y="4669343"/>
                <a:ext cx="1094054" cy="713728"/>
              </a:xfrm>
              <a:custGeom>
                <a:avLst/>
                <a:gdLst/>
                <a:ahLst/>
                <a:cxnLst/>
                <a:rect l="l" t="t" r="r" b="b"/>
                <a:pathLst>
                  <a:path w="1728192" h="1728193">
                    <a:moveTo>
                      <a:pt x="1724478" y="1582212"/>
                    </a:moveTo>
                    <a:cubicBezTo>
                      <a:pt x="1707430" y="1665522"/>
                      <a:pt x="1633716" y="1728193"/>
                      <a:pt x="1545367" y="1728193"/>
                    </a:cubicBezTo>
                    <a:lnTo>
                      <a:pt x="182825" y="1728193"/>
                    </a:lnTo>
                    <a:cubicBezTo>
                      <a:pt x="81854" y="1728193"/>
                      <a:pt x="0" y="1646339"/>
                      <a:pt x="0" y="1545367"/>
                    </a:cubicBezTo>
                    <a:lnTo>
                      <a:pt x="0" y="182825"/>
                    </a:lnTo>
                    <a:cubicBezTo>
                      <a:pt x="0" y="81854"/>
                      <a:pt x="81854" y="0"/>
                      <a:pt x="182825" y="0"/>
                    </a:cubicBezTo>
                    <a:lnTo>
                      <a:pt x="1214615" y="0"/>
                    </a:lnTo>
                    <a:cubicBezTo>
                      <a:pt x="1215602" y="204121"/>
                      <a:pt x="1348476" y="391935"/>
                      <a:pt x="1554051" y="455588"/>
                    </a:cubicBezTo>
                    <a:cubicBezTo>
                      <a:pt x="1612127" y="473570"/>
                      <a:pt x="1671014" y="480098"/>
                      <a:pt x="1728192" y="475038"/>
                    </a:cubicBezTo>
                    <a:lnTo>
                      <a:pt x="1728192" y="1545367"/>
                    </a:lnTo>
                    <a:cubicBezTo>
                      <a:pt x="1728192" y="1557989"/>
                      <a:pt x="1726913" y="1570311"/>
                      <a:pt x="1724478" y="1582212"/>
                    </a:cubicBezTo>
                    <a:close/>
                  </a:path>
                </a:pathLst>
              </a:custGeom>
              <a:solidFill>
                <a:schemeClr val="bg1">
                  <a:alpha val="8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  <p:grpSp>
          <p:nvGrpSpPr>
            <p:cNvPr id="2063" name="그룹 2062"/>
            <p:cNvGrpSpPr/>
            <p:nvPr/>
          </p:nvGrpSpPr>
          <p:grpSpPr>
            <a:xfrm>
              <a:off x="267830" y="3794069"/>
              <a:ext cx="6215348" cy="1047032"/>
              <a:chOff x="248449" y="4243521"/>
              <a:chExt cx="6215348" cy="1071436"/>
            </a:xfrm>
          </p:grpSpPr>
          <p:sp>
            <p:nvSpPr>
              <p:cNvPr id="61" name="직사각형 60"/>
              <p:cNvSpPr/>
              <p:nvPr/>
            </p:nvSpPr>
            <p:spPr>
              <a:xfrm rot="21155118">
                <a:off x="248449" y="4767052"/>
                <a:ext cx="1092908" cy="547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rgbClr val="00B050"/>
                    </a:solidFill>
                  </a:rPr>
                  <a:t>본 제품에 대한</a:t>
                </a:r>
                <a:endParaRPr lang="en-US" altLang="ko-KR" sz="700" b="1" dirty="0" smtClean="0">
                  <a:solidFill>
                    <a:srgbClr val="00B05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rgbClr val="00B050"/>
                    </a:solidFill>
                  </a:rPr>
                  <a:t>품질보증</a:t>
                </a:r>
                <a:r>
                  <a:rPr lang="ko-KR" altLang="en-US" sz="7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은 보증서에 기재된 내용으로 보증 혜택 을 받습니다</a:t>
                </a:r>
                <a:endParaRPr lang="en-US" altLang="ko-KR" sz="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 rot="20162507">
                <a:off x="2046385" y="4280006"/>
                <a:ext cx="1092908" cy="547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rgbClr val="FF0000"/>
                    </a:solidFill>
                  </a:rPr>
                  <a:t>      무상 보증기간</a:t>
                </a:r>
                <a:r>
                  <a:rPr lang="ko-KR" altLang="en-US" sz="7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은            </a:t>
                </a:r>
                <a:endParaRPr lang="en-US" altLang="ko-KR" sz="7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7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 </a:t>
                </a:r>
                <a:r>
                  <a:rPr lang="ko-KR" altLang="en-US" sz="7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구입일로 부터 산정  되므로 구입일자를 기재 받으시기 바랍니다</a:t>
                </a:r>
                <a:endParaRPr lang="en-US" altLang="ko-KR" sz="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 rot="627038">
                <a:off x="3589251" y="4243521"/>
                <a:ext cx="1158148" cy="66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chemeClr val="accent4"/>
                    </a:solidFill>
                  </a:rPr>
                  <a:t>구입일자</a:t>
                </a:r>
                <a:r>
                  <a:rPr lang="ko-KR" altLang="en-US" sz="7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확인이</a:t>
                </a:r>
                <a:endParaRPr lang="en-US" altLang="ko-KR" sz="700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안될 경우 제조일로</a:t>
                </a:r>
                <a:endParaRPr lang="en-US" altLang="ko-KR" sz="700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7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부터</a:t>
                </a: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altLang="ko-KR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6</a:t>
                </a: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개월이 경과한 </a:t>
                </a:r>
                <a:endParaRPr lang="en-US" altLang="ko-KR" sz="700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일자로 품질보증기간이 계산됩니다</a:t>
                </a:r>
                <a:endParaRPr lang="en-US" altLang="ko-KR" sz="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직사각형 64"/>
              <p:cNvSpPr/>
              <p:nvPr/>
            </p:nvSpPr>
            <p:spPr>
              <a:xfrm rot="21235813">
                <a:off x="5305649" y="4448149"/>
                <a:ext cx="1158148" cy="547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            본 제품의 </a:t>
                </a:r>
                <a:endParaRPr lang="en-US" altLang="ko-KR" sz="700" b="1" dirty="0" smtClean="0">
                  <a:solidFill>
                    <a:schemeClr val="accent2">
                      <a:lumMod val="75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7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7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    </a:t>
                </a:r>
                <a:r>
                  <a:rPr lang="ko-KR" altLang="en-US" sz="7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보증서</a:t>
                </a: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는 </a:t>
                </a:r>
                <a:r>
                  <a:rPr lang="ko-KR" altLang="en-US" sz="700" b="1" dirty="0" err="1" smtClean="0">
                    <a:solidFill>
                      <a:schemeClr val="bg2">
                        <a:lumMod val="50000"/>
                      </a:schemeClr>
                    </a:solidFill>
                  </a:rPr>
                  <a:t>재발행</a:t>
                </a: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endParaRPr lang="en-US" altLang="ko-KR" sz="700" b="1" dirty="0" smtClean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en-US" sz="7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되지 않으므로 잘 보관하시길 바랍니다</a:t>
                </a:r>
                <a:endParaRPr lang="en-US" altLang="ko-KR" sz="7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>
            <a:off x="474585" y="976508"/>
            <a:ext cx="6392092" cy="1630322"/>
            <a:chOff x="580796" y="1640630"/>
            <a:chExt cx="6392092" cy="1568099"/>
          </a:xfrm>
        </p:grpSpPr>
        <p:sp>
          <p:nvSpPr>
            <p:cNvPr id="2" name="직사각형 1"/>
            <p:cNvSpPr/>
            <p:nvPr/>
          </p:nvSpPr>
          <p:spPr>
            <a:xfrm>
              <a:off x="619838" y="1640632"/>
              <a:ext cx="241123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제품명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 </a:t>
              </a: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음식물쓰레기 </a:t>
              </a:r>
              <a:r>
                <a:rPr lang="ko-KR" altLang="en-US" sz="1000" b="1" dirty="0" err="1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발효소멸기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ea typeface="돋움체" pitchFamily="49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68397" y="1640630"/>
              <a:ext cx="25512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모델명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 OCT – 030LA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ea typeface="돋움체" pitchFamily="49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12015" y="1886853"/>
              <a:ext cx="332043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latin typeface="돋움체" pitchFamily="49" charset="-127"/>
                  <a:ea typeface="돋움체" pitchFamily="49" charset="-127"/>
                </a:rPr>
                <a:t>구입일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latin typeface="돋움체" pitchFamily="49" charset="-127"/>
                  <a:ea typeface="돋움체" pitchFamily="49" charset="-127"/>
                </a:rPr>
                <a:t>:         </a:t>
              </a: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latin typeface="돋움체" pitchFamily="49" charset="-127"/>
                  <a:ea typeface="돋움체" pitchFamily="49" charset="-127"/>
                </a:rPr>
                <a:t>년      월      일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latin typeface="돋움체" pitchFamily="49" charset="-127"/>
                <a:ea typeface="돋움체" pitchFamily="49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80796" y="2156082"/>
              <a:ext cx="25797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고객명 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 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ea typeface="돋움체" pitchFamily="49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068398" y="2187985"/>
              <a:ext cx="29044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연락처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       -         -       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ea typeface="돋움체" pitchFamily="49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86054" y="2675875"/>
              <a:ext cx="5487503" cy="532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구입처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 </a:t>
              </a: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상호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                                      (TEL :         -            -          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)</a:t>
              </a:r>
            </a:p>
            <a:p>
              <a:pPr marL="171450" indent="-171450">
                <a:lnSpc>
                  <a:spcPct val="150000"/>
                </a:lnSpc>
                <a:buFont typeface="Wingdings" pitchFamily="2" charset="2"/>
                <a:buChar char="ü"/>
              </a:pP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구입처 </a:t>
              </a:r>
              <a:r>
                <a:rPr lang="ko-KR" altLang="en-US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주소 </a:t>
              </a:r>
              <a:r>
                <a:rPr lang="en-US" altLang="ko-KR" sz="1000" b="1" dirty="0" smtClean="0">
                  <a:solidFill>
                    <a:schemeClr val="bg2">
                      <a:lumMod val="10000"/>
                    </a:schemeClr>
                  </a:solidFill>
                  <a:ea typeface="돋움체" pitchFamily="49" charset="-127"/>
                </a:rPr>
                <a:t>:</a:t>
              </a:r>
              <a:endParaRPr lang="ko-KR" altLang="en-US" sz="1000" b="1" dirty="0">
                <a:solidFill>
                  <a:schemeClr val="bg2">
                    <a:lumMod val="10000"/>
                  </a:schemeClr>
                </a:solidFill>
                <a:ea typeface="돋움체" pitchFamily="49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332656" y="5422243"/>
            <a:ext cx="6687022" cy="3925013"/>
            <a:chOff x="170978" y="4972028"/>
            <a:chExt cx="6687022" cy="4312595"/>
          </a:xfrm>
        </p:grpSpPr>
        <p:sp>
          <p:nvSpPr>
            <p:cNvPr id="2060" name="아래쪽 리본 2059"/>
            <p:cNvSpPr/>
            <p:nvPr/>
          </p:nvSpPr>
          <p:spPr>
            <a:xfrm>
              <a:off x="1818860" y="4972028"/>
              <a:ext cx="3024336" cy="361418"/>
            </a:xfrm>
            <a:prstGeom prst="ribbon">
              <a:avLst>
                <a:gd name="adj1" fmla="val 16667"/>
                <a:gd name="adj2" fmla="val 69981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직사각형 84"/>
            <p:cNvSpPr/>
            <p:nvPr/>
          </p:nvSpPr>
          <p:spPr>
            <a:xfrm>
              <a:off x="2418022" y="4979330"/>
              <a:ext cx="1798213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tx2">
                      <a:lumMod val="75000"/>
                    </a:schemeClr>
                  </a:solidFill>
                </a:rPr>
                <a:t>소비자 피해 보상 안내</a:t>
              </a:r>
              <a:endPara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062" name="그룹 2061"/>
            <p:cNvGrpSpPr/>
            <p:nvPr/>
          </p:nvGrpSpPr>
          <p:grpSpPr>
            <a:xfrm>
              <a:off x="171768" y="5313870"/>
              <a:ext cx="6381788" cy="404877"/>
              <a:chOff x="287572" y="6456861"/>
              <a:chExt cx="6381788" cy="450971"/>
            </a:xfrm>
          </p:grpSpPr>
          <p:sp>
            <p:nvSpPr>
              <p:cNvPr id="121" name="직사각형 120"/>
              <p:cNvSpPr/>
              <p:nvPr/>
            </p:nvSpPr>
            <p:spPr>
              <a:xfrm>
                <a:off x="2918848" y="6551522"/>
                <a:ext cx="2022320" cy="3185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grpSp>
            <p:nvGrpSpPr>
              <p:cNvPr id="71" name="그룹 70"/>
              <p:cNvGrpSpPr/>
              <p:nvPr/>
            </p:nvGrpSpPr>
            <p:grpSpPr>
              <a:xfrm>
                <a:off x="287572" y="6456861"/>
                <a:ext cx="4832533" cy="450971"/>
                <a:chOff x="544491" y="1441794"/>
                <a:chExt cx="4832533" cy="883365"/>
              </a:xfrm>
            </p:grpSpPr>
            <p:sp>
              <p:nvSpPr>
                <p:cNvPr id="72" name="직사각형 11"/>
                <p:cNvSpPr/>
                <p:nvPr/>
              </p:nvSpPr>
              <p:spPr>
                <a:xfrm rot="21359321">
                  <a:off x="568610" y="1768486"/>
                  <a:ext cx="1342258" cy="556673"/>
                </a:xfrm>
                <a:custGeom>
                  <a:avLst/>
                  <a:gdLst>
                    <a:gd name="connsiteX0" fmla="*/ 0 w 2808312"/>
                    <a:gd name="connsiteY0" fmla="*/ 0 h 341609"/>
                    <a:gd name="connsiteX1" fmla="*/ 2808312 w 2808312"/>
                    <a:gd name="connsiteY1" fmla="*/ 0 h 341609"/>
                    <a:gd name="connsiteX2" fmla="*/ 2808312 w 2808312"/>
                    <a:gd name="connsiteY2" fmla="*/ 341609 h 341609"/>
                    <a:gd name="connsiteX3" fmla="*/ 0 w 2808312"/>
                    <a:gd name="connsiteY3" fmla="*/ 341609 h 341609"/>
                    <a:gd name="connsiteX4" fmla="*/ 0 w 2808312"/>
                    <a:gd name="connsiteY4" fmla="*/ 0 h 341609"/>
                    <a:gd name="connsiteX0" fmla="*/ 0 w 2858099"/>
                    <a:gd name="connsiteY0" fmla="*/ 0 h 357831"/>
                    <a:gd name="connsiteX1" fmla="*/ 2858099 w 2858099"/>
                    <a:gd name="connsiteY1" fmla="*/ 16222 h 357831"/>
                    <a:gd name="connsiteX2" fmla="*/ 2858099 w 2858099"/>
                    <a:gd name="connsiteY2" fmla="*/ 357831 h 357831"/>
                    <a:gd name="connsiteX3" fmla="*/ 49787 w 2858099"/>
                    <a:gd name="connsiteY3" fmla="*/ 357831 h 357831"/>
                    <a:gd name="connsiteX4" fmla="*/ 0 w 2858099"/>
                    <a:gd name="connsiteY4" fmla="*/ 0 h 357831"/>
                    <a:gd name="connsiteX0" fmla="*/ 0 w 2887993"/>
                    <a:gd name="connsiteY0" fmla="*/ 0 h 385389"/>
                    <a:gd name="connsiteX1" fmla="*/ 2887993 w 2887993"/>
                    <a:gd name="connsiteY1" fmla="*/ 43780 h 385389"/>
                    <a:gd name="connsiteX2" fmla="*/ 2887993 w 2887993"/>
                    <a:gd name="connsiteY2" fmla="*/ 385389 h 385389"/>
                    <a:gd name="connsiteX3" fmla="*/ 79681 w 2887993"/>
                    <a:gd name="connsiteY3" fmla="*/ 385389 h 385389"/>
                    <a:gd name="connsiteX4" fmla="*/ 0 w 2887993"/>
                    <a:gd name="connsiteY4" fmla="*/ 0 h 38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93" h="385389">
                      <a:moveTo>
                        <a:pt x="0" y="0"/>
                      </a:moveTo>
                      <a:lnTo>
                        <a:pt x="2887993" y="43780"/>
                      </a:lnTo>
                      <a:lnTo>
                        <a:pt x="2887993" y="385389"/>
                      </a:lnTo>
                      <a:lnTo>
                        <a:pt x="79681" y="385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/>
                </a:p>
              </p:txBody>
            </p:sp>
            <p:sp>
              <p:nvSpPr>
                <p:cNvPr id="73" name="직사각형 72"/>
                <p:cNvSpPr/>
                <p:nvPr/>
              </p:nvSpPr>
              <p:spPr>
                <a:xfrm>
                  <a:off x="544491" y="1627215"/>
                  <a:ext cx="1465850" cy="624070"/>
                </a:xfrm>
                <a:prstGeom prst="rect">
                  <a:avLst/>
                </a:prstGeom>
                <a:solidFill>
                  <a:srgbClr val="1996EB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정상적인 사용상태로 자연      발생한 성능상의 고장</a:t>
                  </a:r>
                  <a:endParaRPr lang="ko-KR" altLang="en-US" sz="700" dirty="0"/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3294027" y="1654647"/>
                  <a:ext cx="2082997" cy="542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7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보증기간 이내는 제품교환 및 환불</a:t>
                  </a:r>
                  <a:endParaRPr lang="en-US" altLang="ko-KR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76" name="그룹 75"/>
                <p:cNvGrpSpPr/>
                <p:nvPr/>
              </p:nvGrpSpPr>
              <p:grpSpPr>
                <a:xfrm rot="1402140">
                  <a:off x="3387893" y="1441794"/>
                  <a:ext cx="259368" cy="486937"/>
                  <a:chOff x="7691843" y="1348320"/>
                  <a:chExt cx="672289" cy="703785"/>
                </a:xfrm>
              </p:grpSpPr>
              <p:sp>
                <p:nvSpPr>
                  <p:cNvPr id="77" name="타원 76"/>
                  <p:cNvSpPr/>
                  <p:nvPr/>
                </p:nvSpPr>
                <p:spPr>
                  <a:xfrm rot="860521">
                    <a:off x="7691843" y="1672260"/>
                    <a:ext cx="672289" cy="559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8" name="타원 77"/>
                  <p:cNvSpPr/>
                  <p:nvPr/>
                </p:nvSpPr>
                <p:spPr>
                  <a:xfrm>
                    <a:off x="7908924" y="1581151"/>
                    <a:ext cx="238126" cy="238124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79" name="타원 78"/>
                  <p:cNvSpPr/>
                  <p:nvPr/>
                </p:nvSpPr>
                <p:spPr>
                  <a:xfrm rot="6260521">
                    <a:off x="7676095" y="1673511"/>
                    <a:ext cx="703785" cy="534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74" name="오각형 73"/>
                <p:cNvSpPr/>
                <p:nvPr/>
              </p:nvSpPr>
              <p:spPr>
                <a:xfrm>
                  <a:off x="2055574" y="1627216"/>
                  <a:ext cx="1470342" cy="624071"/>
                </a:xfrm>
                <a:prstGeom prst="homePlate">
                  <a:avLst/>
                </a:prstGeom>
                <a:solidFill>
                  <a:srgbClr val="1996EB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구입 </a:t>
                  </a:r>
                  <a:r>
                    <a:rPr lang="en-US" altLang="ko-KR" sz="700" dirty="0" smtClean="0"/>
                    <a:t>10</a:t>
                  </a:r>
                  <a:r>
                    <a:rPr lang="ko-KR" altLang="en-US" sz="700" dirty="0" smtClean="0"/>
                    <a:t>일 이내 중요 부품 수리를 요하는 경우</a:t>
                  </a:r>
                  <a:endParaRPr lang="ko-KR" altLang="en-US" sz="700" dirty="0"/>
                </a:p>
              </p:txBody>
            </p:sp>
          </p:grpSp>
          <p:sp>
            <p:nvSpPr>
              <p:cNvPr id="123" name="직사각형 122"/>
              <p:cNvSpPr/>
              <p:nvPr/>
            </p:nvSpPr>
            <p:spPr>
              <a:xfrm>
                <a:off x="4994109" y="6551520"/>
                <a:ext cx="1675251" cy="31859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grpSp>
          <p:nvGrpSpPr>
            <p:cNvPr id="126" name="그룹 125"/>
            <p:cNvGrpSpPr/>
            <p:nvPr/>
          </p:nvGrpSpPr>
          <p:grpSpPr>
            <a:xfrm>
              <a:off x="178662" y="5701247"/>
              <a:ext cx="6381788" cy="378697"/>
              <a:chOff x="287572" y="6456861"/>
              <a:chExt cx="6381788" cy="450971"/>
            </a:xfrm>
          </p:grpSpPr>
          <p:sp>
            <p:nvSpPr>
              <p:cNvPr id="127" name="직사각형 126"/>
              <p:cNvSpPr/>
              <p:nvPr/>
            </p:nvSpPr>
            <p:spPr>
              <a:xfrm>
                <a:off x="2918848" y="6551522"/>
                <a:ext cx="2022320" cy="3185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grpSp>
            <p:nvGrpSpPr>
              <p:cNvPr id="128" name="그룹 127"/>
              <p:cNvGrpSpPr/>
              <p:nvPr/>
            </p:nvGrpSpPr>
            <p:grpSpPr>
              <a:xfrm>
                <a:off x="287572" y="6456861"/>
                <a:ext cx="4706537" cy="450971"/>
                <a:chOff x="544491" y="1441794"/>
                <a:chExt cx="4706537" cy="883365"/>
              </a:xfrm>
            </p:grpSpPr>
            <p:sp>
              <p:nvSpPr>
                <p:cNvPr id="130" name="직사각형 11"/>
                <p:cNvSpPr/>
                <p:nvPr/>
              </p:nvSpPr>
              <p:spPr>
                <a:xfrm rot="21359321">
                  <a:off x="568610" y="1768486"/>
                  <a:ext cx="1342258" cy="556673"/>
                </a:xfrm>
                <a:custGeom>
                  <a:avLst/>
                  <a:gdLst>
                    <a:gd name="connsiteX0" fmla="*/ 0 w 2808312"/>
                    <a:gd name="connsiteY0" fmla="*/ 0 h 341609"/>
                    <a:gd name="connsiteX1" fmla="*/ 2808312 w 2808312"/>
                    <a:gd name="connsiteY1" fmla="*/ 0 h 341609"/>
                    <a:gd name="connsiteX2" fmla="*/ 2808312 w 2808312"/>
                    <a:gd name="connsiteY2" fmla="*/ 341609 h 341609"/>
                    <a:gd name="connsiteX3" fmla="*/ 0 w 2808312"/>
                    <a:gd name="connsiteY3" fmla="*/ 341609 h 341609"/>
                    <a:gd name="connsiteX4" fmla="*/ 0 w 2808312"/>
                    <a:gd name="connsiteY4" fmla="*/ 0 h 341609"/>
                    <a:gd name="connsiteX0" fmla="*/ 0 w 2858099"/>
                    <a:gd name="connsiteY0" fmla="*/ 0 h 357831"/>
                    <a:gd name="connsiteX1" fmla="*/ 2858099 w 2858099"/>
                    <a:gd name="connsiteY1" fmla="*/ 16222 h 357831"/>
                    <a:gd name="connsiteX2" fmla="*/ 2858099 w 2858099"/>
                    <a:gd name="connsiteY2" fmla="*/ 357831 h 357831"/>
                    <a:gd name="connsiteX3" fmla="*/ 49787 w 2858099"/>
                    <a:gd name="connsiteY3" fmla="*/ 357831 h 357831"/>
                    <a:gd name="connsiteX4" fmla="*/ 0 w 2858099"/>
                    <a:gd name="connsiteY4" fmla="*/ 0 h 357831"/>
                    <a:gd name="connsiteX0" fmla="*/ 0 w 2887993"/>
                    <a:gd name="connsiteY0" fmla="*/ 0 h 385389"/>
                    <a:gd name="connsiteX1" fmla="*/ 2887993 w 2887993"/>
                    <a:gd name="connsiteY1" fmla="*/ 43780 h 385389"/>
                    <a:gd name="connsiteX2" fmla="*/ 2887993 w 2887993"/>
                    <a:gd name="connsiteY2" fmla="*/ 385389 h 385389"/>
                    <a:gd name="connsiteX3" fmla="*/ 79681 w 2887993"/>
                    <a:gd name="connsiteY3" fmla="*/ 385389 h 385389"/>
                    <a:gd name="connsiteX4" fmla="*/ 0 w 2887993"/>
                    <a:gd name="connsiteY4" fmla="*/ 0 h 38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93" h="385389">
                      <a:moveTo>
                        <a:pt x="0" y="0"/>
                      </a:moveTo>
                      <a:lnTo>
                        <a:pt x="2887993" y="43780"/>
                      </a:lnTo>
                      <a:lnTo>
                        <a:pt x="2887993" y="385389"/>
                      </a:lnTo>
                      <a:lnTo>
                        <a:pt x="79681" y="385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/>
                </a:p>
              </p:txBody>
            </p:sp>
            <p:sp>
              <p:nvSpPr>
                <p:cNvPr id="131" name="직사각형 130"/>
                <p:cNvSpPr/>
                <p:nvPr/>
              </p:nvSpPr>
              <p:spPr>
                <a:xfrm>
                  <a:off x="544491" y="1627215"/>
                  <a:ext cx="1465850" cy="62407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정상적인 사용상태로 자연      발생한 성능상의 고장</a:t>
                  </a:r>
                  <a:endParaRPr lang="ko-KR" altLang="en-US" sz="700" dirty="0"/>
                </a:p>
              </p:txBody>
            </p:sp>
            <p:sp>
              <p:nvSpPr>
                <p:cNvPr id="132" name="직사각형 131"/>
                <p:cNvSpPr/>
                <p:nvPr/>
              </p:nvSpPr>
              <p:spPr>
                <a:xfrm>
                  <a:off x="3294027" y="1654647"/>
                  <a:ext cx="1957001" cy="542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7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보증기간 이내는 제품교환</a:t>
                  </a:r>
                  <a:endParaRPr lang="en-US" altLang="ko-KR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33" name="그룹 132"/>
                <p:cNvGrpSpPr/>
                <p:nvPr/>
              </p:nvGrpSpPr>
              <p:grpSpPr>
                <a:xfrm rot="1402140">
                  <a:off x="3387893" y="1441794"/>
                  <a:ext cx="259368" cy="486937"/>
                  <a:chOff x="7691843" y="1348320"/>
                  <a:chExt cx="672289" cy="703785"/>
                </a:xfrm>
              </p:grpSpPr>
              <p:sp>
                <p:nvSpPr>
                  <p:cNvPr id="135" name="타원 134"/>
                  <p:cNvSpPr/>
                  <p:nvPr/>
                </p:nvSpPr>
                <p:spPr>
                  <a:xfrm rot="860521">
                    <a:off x="7691843" y="1672260"/>
                    <a:ext cx="672289" cy="559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6" name="타원 135"/>
                  <p:cNvSpPr/>
                  <p:nvPr/>
                </p:nvSpPr>
                <p:spPr>
                  <a:xfrm>
                    <a:off x="7908924" y="1581151"/>
                    <a:ext cx="238126" cy="238124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37" name="타원 136"/>
                  <p:cNvSpPr/>
                  <p:nvPr/>
                </p:nvSpPr>
                <p:spPr>
                  <a:xfrm rot="6260521">
                    <a:off x="7676095" y="1673511"/>
                    <a:ext cx="703785" cy="534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34" name="오각형 133"/>
                <p:cNvSpPr/>
                <p:nvPr/>
              </p:nvSpPr>
              <p:spPr>
                <a:xfrm>
                  <a:off x="2055574" y="1627216"/>
                  <a:ext cx="1470342" cy="624071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구입</a:t>
                  </a:r>
                  <a:r>
                    <a:rPr lang="en-US" altLang="ko-KR" sz="700" dirty="0"/>
                    <a:t> </a:t>
                  </a:r>
                  <a:r>
                    <a:rPr lang="en-US" altLang="ko-KR" sz="700" dirty="0" smtClean="0"/>
                    <a:t>30</a:t>
                  </a:r>
                  <a:r>
                    <a:rPr lang="ko-KR" altLang="en-US" sz="700" dirty="0" smtClean="0"/>
                    <a:t>일 이내 중요 부품 수리를 요하는 경우</a:t>
                  </a:r>
                  <a:endParaRPr lang="ko-KR" altLang="en-US" sz="700" dirty="0"/>
                </a:p>
              </p:txBody>
            </p:sp>
          </p:grpSp>
          <p:sp>
            <p:nvSpPr>
              <p:cNvPr id="129" name="직사각형 128"/>
              <p:cNvSpPr/>
              <p:nvPr/>
            </p:nvSpPr>
            <p:spPr>
              <a:xfrm>
                <a:off x="4994109" y="6551520"/>
                <a:ext cx="1675251" cy="3185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grpSp>
          <p:nvGrpSpPr>
            <p:cNvPr id="138" name="그룹 137"/>
            <p:cNvGrpSpPr/>
            <p:nvPr/>
          </p:nvGrpSpPr>
          <p:grpSpPr>
            <a:xfrm>
              <a:off x="170978" y="6056573"/>
              <a:ext cx="6381788" cy="378696"/>
              <a:chOff x="287572" y="6456861"/>
              <a:chExt cx="6381788" cy="450971"/>
            </a:xfrm>
          </p:grpSpPr>
          <p:sp>
            <p:nvSpPr>
              <p:cNvPr id="139" name="직사각형 138"/>
              <p:cNvSpPr/>
              <p:nvPr/>
            </p:nvSpPr>
            <p:spPr>
              <a:xfrm>
                <a:off x="2918848" y="6551522"/>
                <a:ext cx="2022320" cy="3185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grpSp>
            <p:nvGrpSpPr>
              <p:cNvPr id="140" name="그룹 139"/>
              <p:cNvGrpSpPr/>
              <p:nvPr/>
            </p:nvGrpSpPr>
            <p:grpSpPr>
              <a:xfrm>
                <a:off x="287572" y="6456861"/>
                <a:ext cx="4832533" cy="450971"/>
                <a:chOff x="544491" y="1441794"/>
                <a:chExt cx="4832533" cy="883365"/>
              </a:xfrm>
            </p:grpSpPr>
            <p:sp>
              <p:nvSpPr>
                <p:cNvPr id="142" name="직사각형 11"/>
                <p:cNvSpPr/>
                <p:nvPr/>
              </p:nvSpPr>
              <p:spPr>
                <a:xfrm rot="21359321">
                  <a:off x="568610" y="1768486"/>
                  <a:ext cx="1342258" cy="556673"/>
                </a:xfrm>
                <a:custGeom>
                  <a:avLst/>
                  <a:gdLst>
                    <a:gd name="connsiteX0" fmla="*/ 0 w 2808312"/>
                    <a:gd name="connsiteY0" fmla="*/ 0 h 341609"/>
                    <a:gd name="connsiteX1" fmla="*/ 2808312 w 2808312"/>
                    <a:gd name="connsiteY1" fmla="*/ 0 h 341609"/>
                    <a:gd name="connsiteX2" fmla="*/ 2808312 w 2808312"/>
                    <a:gd name="connsiteY2" fmla="*/ 341609 h 341609"/>
                    <a:gd name="connsiteX3" fmla="*/ 0 w 2808312"/>
                    <a:gd name="connsiteY3" fmla="*/ 341609 h 341609"/>
                    <a:gd name="connsiteX4" fmla="*/ 0 w 2808312"/>
                    <a:gd name="connsiteY4" fmla="*/ 0 h 341609"/>
                    <a:gd name="connsiteX0" fmla="*/ 0 w 2858099"/>
                    <a:gd name="connsiteY0" fmla="*/ 0 h 357831"/>
                    <a:gd name="connsiteX1" fmla="*/ 2858099 w 2858099"/>
                    <a:gd name="connsiteY1" fmla="*/ 16222 h 357831"/>
                    <a:gd name="connsiteX2" fmla="*/ 2858099 w 2858099"/>
                    <a:gd name="connsiteY2" fmla="*/ 357831 h 357831"/>
                    <a:gd name="connsiteX3" fmla="*/ 49787 w 2858099"/>
                    <a:gd name="connsiteY3" fmla="*/ 357831 h 357831"/>
                    <a:gd name="connsiteX4" fmla="*/ 0 w 2858099"/>
                    <a:gd name="connsiteY4" fmla="*/ 0 h 357831"/>
                    <a:gd name="connsiteX0" fmla="*/ 0 w 2887993"/>
                    <a:gd name="connsiteY0" fmla="*/ 0 h 385389"/>
                    <a:gd name="connsiteX1" fmla="*/ 2887993 w 2887993"/>
                    <a:gd name="connsiteY1" fmla="*/ 43780 h 385389"/>
                    <a:gd name="connsiteX2" fmla="*/ 2887993 w 2887993"/>
                    <a:gd name="connsiteY2" fmla="*/ 385389 h 385389"/>
                    <a:gd name="connsiteX3" fmla="*/ 79681 w 2887993"/>
                    <a:gd name="connsiteY3" fmla="*/ 385389 h 385389"/>
                    <a:gd name="connsiteX4" fmla="*/ 0 w 2887993"/>
                    <a:gd name="connsiteY4" fmla="*/ 0 h 38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93" h="385389">
                      <a:moveTo>
                        <a:pt x="0" y="0"/>
                      </a:moveTo>
                      <a:lnTo>
                        <a:pt x="2887993" y="43780"/>
                      </a:lnTo>
                      <a:lnTo>
                        <a:pt x="2887993" y="385389"/>
                      </a:lnTo>
                      <a:lnTo>
                        <a:pt x="79681" y="385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/>
                </a:p>
              </p:txBody>
            </p:sp>
            <p:sp>
              <p:nvSpPr>
                <p:cNvPr id="143" name="직사각형 142"/>
                <p:cNvSpPr/>
                <p:nvPr/>
              </p:nvSpPr>
              <p:spPr>
                <a:xfrm>
                  <a:off x="544491" y="1627215"/>
                  <a:ext cx="1465850" cy="624070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정상적인 사용상태로 자연      발생한 성능상의 고장</a:t>
                  </a:r>
                  <a:endParaRPr lang="ko-KR" altLang="en-US" sz="700" dirty="0"/>
                </a:p>
              </p:txBody>
            </p:sp>
            <p:sp>
              <p:nvSpPr>
                <p:cNvPr id="144" name="직사각형 143"/>
                <p:cNvSpPr/>
                <p:nvPr/>
              </p:nvSpPr>
              <p:spPr>
                <a:xfrm>
                  <a:off x="3294027" y="1654647"/>
                  <a:ext cx="2082997" cy="542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7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보증기간 이내는 구입가 환불</a:t>
                  </a:r>
                  <a:endParaRPr lang="en-US" altLang="ko-KR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45" name="그룹 144"/>
                <p:cNvGrpSpPr/>
                <p:nvPr/>
              </p:nvGrpSpPr>
              <p:grpSpPr>
                <a:xfrm rot="1402140">
                  <a:off x="3387893" y="1441794"/>
                  <a:ext cx="259368" cy="486937"/>
                  <a:chOff x="7691843" y="1348320"/>
                  <a:chExt cx="672289" cy="703785"/>
                </a:xfrm>
              </p:grpSpPr>
              <p:sp>
                <p:nvSpPr>
                  <p:cNvPr id="147" name="타원 146"/>
                  <p:cNvSpPr/>
                  <p:nvPr/>
                </p:nvSpPr>
                <p:spPr>
                  <a:xfrm rot="860521">
                    <a:off x="7691843" y="1672260"/>
                    <a:ext cx="672289" cy="559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8" name="타원 147"/>
                  <p:cNvSpPr/>
                  <p:nvPr/>
                </p:nvSpPr>
                <p:spPr>
                  <a:xfrm>
                    <a:off x="7908924" y="1581151"/>
                    <a:ext cx="238126" cy="238124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49" name="타원 148"/>
                  <p:cNvSpPr/>
                  <p:nvPr/>
                </p:nvSpPr>
                <p:spPr>
                  <a:xfrm rot="6260521">
                    <a:off x="7676095" y="1673511"/>
                    <a:ext cx="703785" cy="534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46" name="오각형 145"/>
                <p:cNvSpPr/>
                <p:nvPr/>
              </p:nvSpPr>
              <p:spPr>
                <a:xfrm>
                  <a:off x="2055574" y="1627216"/>
                  <a:ext cx="1470342" cy="624071"/>
                </a:xfrm>
                <a:prstGeom prst="homePlate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교환 불가능 및 </a:t>
                  </a:r>
                  <a:r>
                    <a:rPr lang="en-US" altLang="ko-KR" sz="700" dirty="0" smtClean="0"/>
                    <a:t>1</a:t>
                  </a:r>
                  <a:r>
                    <a:rPr lang="ko-KR" altLang="en-US" sz="700" dirty="0" smtClean="0"/>
                    <a:t>개월 </a:t>
                  </a:r>
                  <a:r>
                    <a:rPr lang="ko-KR" altLang="en-US" sz="700" dirty="0" err="1" smtClean="0"/>
                    <a:t>내중요한</a:t>
                  </a:r>
                  <a:r>
                    <a:rPr lang="ko-KR" altLang="en-US" sz="700" dirty="0" smtClean="0"/>
                    <a:t> 수리를 할 경우</a:t>
                  </a:r>
                  <a:endParaRPr lang="ko-KR" altLang="en-US" sz="700" dirty="0"/>
                </a:p>
              </p:txBody>
            </p:sp>
          </p:grpSp>
          <p:sp>
            <p:nvSpPr>
              <p:cNvPr id="141" name="직사각형 140"/>
              <p:cNvSpPr/>
              <p:nvPr/>
            </p:nvSpPr>
            <p:spPr>
              <a:xfrm>
                <a:off x="4994109" y="6551520"/>
                <a:ext cx="1675251" cy="318597"/>
              </a:xfrm>
              <a:prstGeom prst="rect">
                <a:avLst/>
              </a:prstGeom>
              <a:solidFill>
                <a:srgbClr val="FAB8E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grpSp>
          <p:nvGrpSpPr>
            <p:cNvPr id="161" name="그룹 160"/>
            <p:cNvGrpSpPr/>
            <p:nvPr/>
          </p:nvGrpSpPr>
          <p:grpSpPr>
            <a:xfrm rot="1402140">
              <a:off x="3015170" y="6559998"/>
              <a:ext cx="259368" cy="227799"/>
              <a:chOff x="7691843" y="1348320"/>
              <a:chExt cx="672289" cy="703785"/>
            </a:xfrm>
          </p:grpSpPr>
          <p:sp>
            <p:nvSpPr>
              <p:cNvPr id="163" name="타원 162"/>
              <p:cNvSpPr/>
              <p:nvPr/>
            </p:nvSpPr>
            <p:spPr>
              <a:xfrm rot="860521">
                <a:off x="7691843" y="1672260"/>
                <a:ext cx="672289" cy="55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타원 163"/>
              <p:cNvSpPr/>
              <p:nvPr/>
            </p:nvSpPr>
            <p:spPr>
              <a:xfrm>
                <a:off x="7908924" y="1581151"/>
                <a:ext cx="238126" cy="238124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타원 164"/>
              <p:cNvSpPr/>
              <p:nvPr/>
            </p:nvSpPr>
            <p:spPr>
              <a:xfrm rot="6260521">
                <a:off x="7676095" y="1673511"/>
                <a:ext cx="703785" cy="534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74" name="그룹 2073"/>
            <p:cNvGrpSpPr/>
            <p:nvPr/>
          </p:nvGrpSpPr>
          <p:grpSpPr>
            <a:xfrm>
              <a:off x="171768" y="6500766"/>
              <a:ext cx="6381788" cy="291954"/>
              <a:chOff x="171768" y="6646741"/>
              <a:chExt cx="6381788" cy="326513"/>
            </a:xfrm>
          </p:grpSpPr>
          <p:sp>
            <p:nvSpPr>
              <p:cNvPr id="155" name="직사각형 154"/>
              <p:cNvSpPr/>
              <p:nvPr/>
            </p:nvSpPr>
            <p:spPr>
              <a:xfrm>
                <a:off x="2803044" y="6646742"/>
                <a:ext cx="2022320" cy="291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58" name="직사각형 11"/>
              <p:cNvSpPr/>
              <p:nvPr/>
            </p:nvSpPr>
            <p:spPr>
              <a:xfrm rot="21359321">
                <a:off x="195887" y="6712831"/>
                <a:ext cx="1342258" cy="260423"/>
              </a:xfrm>
              <a:custGeom>
                <a:avLst/>
                <a:gdLst>
                  <a:gd name="connsiteX0" fmla="*/ 0 w 2808312"/>
                  <a:gd name="connsiteY0" fmla="*/ 0 h 341609"/>
                  <a:gd name="connsiteX1" fmla="*/ 2808312 w 2808312"/>
                  <a:gd name="connsiteY1" fmla="*/ 0 h 341609"/>
                  <a:gd name="connsiteX2" fmla="*/ 2808312 w 2808312"/>
                  <a:gd name="connsiteY2" fmla="*/ 341609 h 341609"/>
                  <a:gd name="connsiteX3" fmla="*/ 0 w 2808312"/>
                  <a:gd name="connsiteY3" fmla="*/ 341609 h 341609"/>
                  <a:gd name="connsiteX4" fmla="*/ 0 w 2808312"/>
                  <a:gd name="connsiteY4" fmla="*/ 0 h 341609"/>
                  <a:gd name="connsiteX0" fmla="*/ 0 w 2858099"/>
                  <a:gd name="connsiteY0" fmla="*/ 0 h 357831"/>
                  <a:gd name="connsiteX1" fmla="*/ 2858099 w 2858099"/>
                  <a:gd name="connsiteY1" fmla="*/ 16222 h 357831"/>
                  <a:gd name="connsiteX2" fmla="*/ 2858099 w 2858099"/>
                  <a:gd name="connsiteY2" fmla="*/ 357831 h 357831"/>
                  <a:gd name="connsiteX3" fmla="*/ 49787 w 2858099"/>
                  <a:gd name="connsiteY3" fmla="*/ 357831 h 357831"/>
                  <a:gd name="connsiteX4" fmla="*/ 0 w 2858099"/>
                  <a:gd name="connsiteY4" fmla="*/ 0 h 357831"/>
                  <a:gd name="connsiteX0" fmla="*/ 0 w 2887993"/>
                  <a:gd name="connsiteY0" fmla="*/ 0 h 385389"/>
                  <a:gd name="connsiteX1" fmla="*/ 2887993 w 2887993"/>
                  <a:gd name="connsiteY1" fmla="*/ 43780 h 385389"/>
                  <a:gd name="connsiteX2" fmla="*/ 2887993 w 2887993"/>
                  <a:gd name="connsiteY2" fmla="*/ 385389 h 385389"/>
                  <a:gd name="connsiteX3" fmla="*/ 79681 w 2887993"/>
                  <a:gd name="connsiteY3" fmla="*/ 385389 h 385389"/>
                  <a:gd name="connsiteX4" fmla="*/ 0 w 2887993"/>
                  <a:gd name="connsiteY4" fmla="*/ 0 h 38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7993" h="385389">
                    <a:moveTo>
                      <a:pt x="0" y="0"/>
                    </a:moveTo>
                    <a:lnTo>
                      <a:pt x="2887993" y="43780"/>
                    </a:lnTo>
                    <a:lnTo>
                      <a:pt x="2887993" y="385389"/>
                    </a:lnTo>
                    <a:lnTo>
                      <a:pt x="79681" y="3853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59" name="직사각형 158"/>
              <p:cNvSpPr/>
              <p:nvPr/>
            </p:nvSpPr>
            <p:spPr>
              <a:xfrm>
                <a:off x="171768" y="6646742"/>
                <a:ext cx="1465850" cy="291953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dirty="0" smtClean="0"/>
                  <a:t>정상적인 사용상태로 자연      발생한 성능상의 고장</a:t>
                </a:r>
                <a:endParaRPr lang="ko-KR" altLang="en-US" sz="700" dirty="0"/>
              </a:p>
            </p:txBody>
          </p:sp>
          <p:sp>
            <p:nvSpPr>
              <p:cNvPr id="160" name="직사각형 159"/>
              <p:cNvSpPr/>
              <p:nvPr/>
            </p:nvSpPr>
            <p:spPr>
              <a:xfrm>
                <a:off x="2921304" y="6659575"/>
                <a:ext cx="2082997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내는 무상수리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2" name="오각형 161"/>
              <p:cNvSpPr/>
              <p:nvPr/>
            </p:nvSpPr>
            <p:spPr>
              <a:xfrm>
                <a:off x="1682851" y="6646742"/>
                <a:ext cx="1470342" cy="29195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/>
              </a:p>
            </p:txBody>
          </p:sp>
          <p:sp>
            <p:nvSpPr>
              <p:cNvPr id="157" name="직사각형 156"/>
              <p:cNvSpPr/>
              <p:nvPr/>
            </p:nvSpPr>
            <p:spPr>
              <a:xfrm>
                <a:off x="4878305" y="6646741"/>
                <a:ext cx="1675251" cy="291953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69" name="직사각형 168"/>
              <p:cNvSpPr/>
              <p:nvPr/>
            </p:nvSpPr>
            <p:spPr>
              <a:xfrm>
                <a:off x="1609198" y="6659408"/>
                <a:ext cx="1535655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하자 발생시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직사각형 169"/>
              <p:cNvSpPr/>
              <p:nvPr/>
            </p:nvSpPr>
            <p:spPr>
              <a:xfrm>
                <a:off x="4831743" y="6646741"/>
                <a:ext cx="1703018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초과시는 </a:t>
                </a:r>
                <a:r>
                  <a:rPr lang="ko-KR" altLang="en-US" sz="700" b="1" dirty="0">
                    <a:solidFill>
                      <a:schemeClr val="tx2">
                        <a:lumMod val="75000"/>
                      </a:schemeClr>
                    </a:solidFill>
                  </a:rPr>
                  <a:t>유</a:t>
                </a: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상수리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79" name="그룹 178"/>
            <p:cNvGrpSpPr/>
            <p:nvPr/>
          </p:nvGrpSpPr>
          <p:grpSpPr>
            <a:xfrm rot="1402140">
              <a:off x="3025150" y="6965655"/>
              <a:ext cx="259368" cy="227799"/>
              <a:chOff x="7691843" y="1348320"/>
              <a:chExt cx="672289" cy="703785"/>
            </a:xfrm>
          </p:grpSpPr>
          <p:sp>
            <p:nvSpPr>
              <p:cNvPr id="181" name="타원 180"/>
              <p:cNvSpPr/>
              <p:nvPr/>
            </p:nvSpPr>
            <p:spPr>
              <a:xfrm rot="860521">
                <a:off x="7691843" y="1672260"/>
                <a:ext cx="672289" cy="559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타원 181"/>
              <p:cNvSpPr/>
              <p:nvPr/>
            </p:nvSpPr>
            <p:spPr>
              <a:xfrm>
                <a:off x="7908924" y="1581151"/>
                <a:ext cx="238126" cy="238124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타원 182"/>
              <p:cNvSpPr/>
              <p:nvPr/>
            </p:nvSpPr>
            <p:spPr>
              <a:xfrm rot="6260521">
                <a:off x="7676095" y="1673511"/>
                <a:ext cx="703785" cy="5340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75" name="그룹 2074"/>
            <p:cNvGrpSpPr/>
            <p:nvPr/>
          </p:nvGrpSpPr>
          <p:grpSpPr>
            <a:xfrm>
              <a:off x="173587" y="6844601"/>
              <a:ext cx="6381788" cy="307777"/>
              <a:chOff x="181748" y="7019883"/>
              <a:chExt cx="6381788" cy="369240"/>
            </a:xfrm>
          </p:grpSpPr>
          <p:sp>
            <p:nvSpPr>
              <p:cNvPr id="173" name="직사각형 172"/>
              <p:cNvSpPr/>
              <p:nvPr/>
            </p:nvSpPr>
            <p:spPr>
              <a:xfrm>
                <a:off x="2813024" y="7052399"/>
                <a:ext cx="2022320" cy="291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76" name="직사각형 11"/>
              <p:cNvSpPr/>
              <p:nvPr/>
            </p:nvSpPr>
            <p:spPr>
              <a:xfrm rot="21359321">
                <a:off x="205867" y="7118488"/>
                <a:ext cx="1342258" cy="260423"/>
              </a:xfrm>
              <a:custGeom>
                <a:avLst/>
                <a:gdLst>
                  <a:gd name="connsiteX0" fmla="*/ 0 w 2808312"/>
                  <a:gd name="connsiteY0" fmla="*/ 0 h 341609"/>
                  <a:gd name="connsiteX1" fmla="*/ 2808312 w 2808312"/>
                  <a:gd name="connsiteY1" fmla="*/ 0 h 341609"/>
                  <a:gd name="connsiteX2" fmla="*/ 2808312 w 2808312"/>
                  <a:gd name="connsiteY2" fmla="*/ 341609 h 341609"/>
                  <a:gd name="connsiteX3" fmla="*/ 0 w 2808312"/>
                  <a:gd name="connsiteY3" fmla="*/ 341609 h 341609"/>
                  <a:gd name="connsiteX4" fmla="*/ 0 w 2808312"/>
                  <a:gd name="connsiteY4" fmla="*/ 0 h 341609"/>
                  <a:gd name="connsiteX0" fmla="*/ 0 w 2858099"/>
                  <a:gd name="connsiteY0" fmla="*/ 0 h 357831"/>
                  <a:gd name="connsiteX1" fmla="*/ 2858099 w 2858099"/>
                  <a:gd name="connsiteY1" fmla="*/ 16222 h 357831"/>
                  <a:gd name="connsiteX2" fmla="*/ 2858099 w 2858099"/>
                  <a:gd name="connsiteY2" fmla="*/ 357831 h 357831"/>
                  <a:gd name="connsiteX3" fmla="*/ 49787 w 2858099"/>
                  <a:gd name="connsiteY3" fmla="*/ 357831 h 357831"/>
                  <a:gd name="connsiteX4" fmla="*/ 0 w 2858099"/>
                  <a:gd name="connsiteY4" fmla="*/ 0 h 357831"/>
                  <a:gd name="connsiteX0" fmla="*/ 0 w 2887993"/>
                  <a:gd name="connsiteY0" fmla="*/ 0 h 385389"/>
                  <a:gd name="connsiteX1" fmla="*/ 2887993 w 2887993"/>
                  <a:gd name="connsiteY1" fmla="*/ 43780 h 385389"/>
                  <a:gd name="connsiteX2" fmla="*/ 2887993 w 2887993"/>
                  <a:gd name="connsiteY2" fmla="*/ 385389 h 385389"/>
                  <a:gd name="connsiteX3" fmla="*/ 79681 w 2887993"/>
                  <a:gd name="connsiteY3" fmla="*/ 385389 h 385389"/>
                  <a:gd name="connsiteX4" fmla="*/ 0 w 2887993"/>
                  <a:gd name="connsiteY4" fmla="*/ 0 h 38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7993" h="385389">
                    <a:moveTo>
                      <a:pt x="0" y="0"/>
                    </a:moveTo>
                    <a:lnTo>
                      <a:pt x="2887993" y="43780"/>
                    </a:lnTo>
                    <a:lnTo>
                      <a:pt x="2887993" y="385389"/>
                    </a:lnTo>
                    <a:lnTo>
                      <a:pt x="79681" y="3853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77" name="직사각형 176"/>
              <p:cNvSpPr/>
              <p:nvPr/>
            </p:nvSpPr>
            <p:spPr>
              <a:xfrm>
                <a:off x="181748" y="7052399"/>
                <a:ext cx="1465850" cy="29195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dirty="0" smtClean="0"/>
                  <a:t>정상적인 사용상태로 자연      발생한 성능상의 고장</a:t>
                </a:r>
                <a:endParaRPr lang="ko-KR" altLang="en-US" sz="700" dirty="0"/>
              </a:p>
            </p:txBody>
          </p:sp>
          <p:sp>
            <p:nvSpPr>
              <p:cNvPr id="178" name="직사각형 177"/>
              <p:cNvSpPr/>
              <p:nvPr/>
            </p:nvSpPr>
            <p:spPr>
              <a:xfrm>
                <a:off x="2931284" y="7065232"/>
                <a:ext cx="2082997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내 제품교환 및 환불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0" name="오각형 179"/>
              <p:cNvSpPr/>
              <p:nvPr/>
            </p:nvSpPr>
            <p:spPr>
              <a:xfrm>
                <a:off x="1692831" y="7052399"/>
                <a:ext cx="1470342" cy="291953"/>
              </a:xfrm>
              <a:prstGeom prst="homePlate">
                <a:avLst/>
              </a:prstGeom>
              <a:solidFill>
                <a:srgbClr val="7030A0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/>
              </a:p>
            </p:txBody>
          </p:sp>
          <p:sp>
            <p:nvSpPr>
              <p:cNvPr id="175" name="직사각형 174"/>
              <p:cNvSpPr/>
              <p:nvPr/>
            </p:nvSpPr>
            <p:spPr>
              <a:xfrm>
                <a:off x="4888285" y="7052398"/>
                <a:ext cx="1675251" cy="291953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184" name="직사각형 183"/>
              <p:cNvSpPr/>
              <p:nvPr/>
            </p:nvSpPr>
            <p:spPr>
              <a:xfrm>
                <a:off x="1554343" y="7019883"/>
                <a:ext cx="1703018" cy="3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동일부위 </a:t>
                </a:r>
                <a:r>
                  <a:rPr lang="en-US" altLang="ko-KR" sz="700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회</a:t>
                </a:r>
                <a:r>
                  <a:rPr lang="en-US" altLang="ko-KR" sz="700" b="1" dirty="0" smtClean="0">
                    <a:solidFill>
                      <a:schemeClr val="bg1"/>
                    </a:solidFill>
                  </a:rPr>
                  <a:t>, </a:t>
                </a: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여러 부위 </a:t>
                </a:r>
                <a:r>
                  <a:rPr lang="en-US" altLang="ko-KR" sz="700" b="1" dirty="0" smtClean="0">
                    <a:solidFill>
                      <a:schemeClr val="bg1"/>
                    </a:solidFill>
                  </a:rPr>
                  <a:t>4</a:t>
                </a: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회</a:t>
                </a:r>
                <a:endParaRPr lang="en-US" altLang="ko-KR" sz="700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 이상 수리 후 </a:t>
                </a:r>
                <a:r>
                  <a:rPr lang="en-US" altLang="ko-KR" sz="700" b="1" dirty="0" smtClean="0">
                    <a:solidFill>
                      <a:schemeClr val="bg1"/>
                    </a:solidFill>
                  </a:rPr>
                  <a:t>5</a:t>
                </a: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회 </a:t>
                </a:r>
                <a:r>
                  <a:rPr lang="ko-KR" altLang="en-US" sz="700" b="1" dirty="0" err="1" smtClean="0">
                    <a:solidFill>
                      <a:schemeClr val="bg1"/>
                    </a:solidFill>
                  </a:rPr>
                  <a:t>쨰</a:t>
                </a:r>
                <a:r>
                  <a:rPr lang="ko-KR" altLang="en-US" sz="700" b="1" dirty="0" smtClean="0">
                    <a:solidFill>
                      <a:schemeClr val="bg1"/>
                    </a:solidFill>
                  </a:rPr>
                  <a:t> 재발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178662" y="7133151"/>
              <a:ext cx="6381788" cy="325052"/>
              <a:chOff x="193796" y="7522691"/>
              <a:chExt cx="6381788" cy="413256"/>
            </a:xfrm>
          </p:grpSpPr>
          <p:sp>
            <p:nvSpPr>
              <p:cNvPr id="188" name="직사각형 187"/>
              <p:cNvSpPr/>
              <p:nvPr/>
            </p:nvSpPr>
            <p:spPr>
              <a:xfrm>
                <a:off x="2825072" y="7609435"/>
                <a:ext cx="2022320" cy="291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grpSp>
            <p:nvGrpSpPr>
              <p:cNvPr id="189" name="그룹 188"/>
              <p:cNvGrpSpPr/>
              <p:nvPr/>
            </p:nvGrpSpPr>
            <p:grpSpPr>
              <a:xfrm>
                <a:off x="193796" y="7522691"/>
                <a:ext cx="4832533" cy="413256"/>
                <a:chOff x="544491" y="1441794"/>
                <a:chExt cx="4832533" cy="883365"/>
              </a:xfrm>
            </p:grpSpPr>
            <p:sp>
              <p:nvSpPr>
                <p:cNvPr id="191" name="직사각형 11"/>
                <p:cNvSpPr/>
                <p:nvPr/>
              </p:nvSpPr>
              <p:spPr>
                <a:xfrm rot="21359321">
                  <a:off x="568610" y="1768486"/>
                  <a:ext cx="1342258" cy="556673"/>
                </a:xfrm>
                <a:custGeom>
                  <a:avLst/>
                  <a:gdLst>
                    <a:gd name="connsiteX0" fmla="*/ 0 w 2808312"/>
                    <a:gd name="connsiteY0" fmla="*/ 0 h 341609"/>
                    <a:gd name="connsiteX1" fmla="*/ 2808312 w 2808312"/>
                    <a:gd name="connsiteY1" fmla="*/ 0 h 341609"/>
                    <a:gd name="connsiteX2" fmla="*/ 2808312 w 2808312"/>
                    <a:gd name="connsiteY2" fmla="*/ 341609 h 341609"/>
                    <a:gd name="connsiteX3" fmla="*/ 0 w 2808312"/>
                    <a:gd name="connsiteY3" fmla="*/ 341609 h 341609"/>
                    <a:gd name="connsiteX4" fmla="*/ 0 w 2808312"/>
                    <a:gd name="connsiteY4" fmla="*/ 0 h 341609"/>
                    <a:gd name="connsiteX0" fmla="*/ 0 w 2858099"/>
                    <a:gd name="connsiteY0" fmla="*/ 0 h 357831"/>
                    <a:gd name="connsiteX1" fmla="*/ 2858099 w 2858099"/>
                    <a:gd name="connsiteY1" fmla="*/ 16222 h 357831"/>
                    <a:gd name="connsiteX2" fmla="*/ 2858099 w 2858099"/>
                    <a:gd name="connsiteY2" fmla="*/ 357831 h 357831"/>
                    <a:gd name="connsiteX3" fmla="*/ 49787 w 2858099"/>
                    <a:gd name="connsiteY3" fmla="*/ 357831 h 357831"/>
                    <a:gd name="connsiteX4" fmla="*/ 0 w 2858099"/>
                    <a:gd name="connsiteY4" fmla="*/ 0 h 357831"/>
                    <a:gd name="connsiteX0" fmla="*/ 0 w 2887993"/>
                    <a:gd name="connsiteY0" fmla="*/ 0 h 385389"/>
                    <a:gd name="connsiteX1" fmla="*/ 2887993 w 2887993"/>
                    <a:gd name="connsiteY1" fmla="*/ 43780 h 385389"/>
                    <a:gd name="connsiteX2" fmla="*/ 2887993 w 2887993"/>
                    <a:gd name="connsiteY2" fmla="*/ 385389 h 385389"/>
                    <a:gd name="connsiteX3" fmla="*/ 79681 w 2887993"/>
                    <a:gd name="connsiteY3" fmla="*/ 385389 h 385389"/>
                    <a:gd name="connsiteX4" fmla="*/ 0 w 2887993"/>
                    <a:gd name="connsiteY4" fmla="*/ 0 h 38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93" h="385389">
                      <a:moveTo>
                        <a:pt x="0" y="0"/>
                      </a:moveTo>
                      <a:lnTo>
                        <a:pt x="2887993" y="43780"/>
                      </a:lnTo>
                      <a:lnTo>
                        <a:pt x="2887993" y="385389"/>
                      </a:lnTo>
                      <a:lnTo>
                        <a:pt x="79681" y="385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/>
                </a:p>
              </p:txBody>
            </p:sp>
            <p:sp>
              <p:nvSpPr>
                <p:cNvPr id="192" name="직사각형 191"/>
                <p:cNvSpPr/>
                <p:nvPr/>
              </p:nvSpPr>
              <p:spPr>
                <a:xfrm>
                  <a:off x="544491" y="1627215"/>
                  <a:ext cx="1465850" cy="62407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정상적인 사용상태로 자연      발생한 성능상의 고장</a:t>
                  </a:r>
                  <a:endParaRPr lang="ko-KR" altLang="en-US" sz="700" dirty="0"/>
                </a:p>
              </p:txBody>
            </p:sp>
            <p:sp>
              <p:nvSpPr>
                <p:cNvPr id="193" name="직사각형 192"/>
                <p:cNvSpPr/>
                <p:nvPr/>
              </p:nvSpPr>
              <p:spPr>
                <a:xfrm>
                  <a:off x="3294027" y="1654647"/>
                  <a:ext cx="2082997" cy="5427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7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보증기간 내 제품교환 및 환불</a:t>
                  </a:r>
                  <a:endParaRPr lang="en-US" altLang="ko-KR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194" name="그룹 193"/>
                <p:cNvGrpSpPr/>
                <p:nvPr/>
              </p:nvGrpSpPr>
              <p:grpSpPr>
                <a:xfrm rot="1402140">
                  <a:off x="3387893" y="1441794"/>
                  <a:ext cx="259368" cy="486937"/>
                  <a:chOff x="7691843" y="1348320"/>
                  <a:chExt cx="672289" cy="703785"/>
                </a:xfrm>
              </p:grpSpPr>
              <p:sp>
                <p:nvSpPr>
                  <p:cNvPr id="196" name="타원 195"/>
                  <p:cNvSpPr/>
                  <p:nvPr/>
                </p:nvSpPr>
                <p:spPr>
                  <a:xfrm rot="860521">
                    <a:off x="7691843" y="1672260"/>
                    <a:ext cx="672289" cy="559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7" name="타원 196"/>
                  <p:cNvSpPr/>
                  <p:nvPr/>
                </p:nvSpPr>
                <p:spPr>
                  <a:xfrm>
                    <a:off x="7908924" y="1581151"/>
                    <a:ext cx="238126" cy="238124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98" name="타원 197"/>
                  <p:cNvSpPr/>
                  <p:nvPr/>
                </p:nvSpPr>
                <p:spPr>
                  <a:xfrm rot="6260521">
                    <a:off x="7676095" y="1673511"/>
                    <a:ext cx="703785" cy="534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195" name="오각형 194"/>
                <p:cNvSpPr/>
                <p:nvPr/>
              </p:nvSpPr>
              <p:spPr>
                <a:xfrm>
                  <a:off x="2055574" y="1627216"/>
                  <a:ext cx="1470342" cy="624071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dirty="0"/>
                </a:p>
              </p:txBody>
            </p:sp>
          </p:grpSp>
          <p:sp>
            <p:nvSpPr>
              <p:cNvPr id="190" name="직사각형 189"/>
              <p:cNvSpPr/>
              <p:nvPr/>
            </p:nvSpPr>
            <p:spPr>
              <a:xfrm>
                <a:off x="4900333" y="7609434"/>
                <a:ext cx="1675251" cy="29195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sp>
          <p:nvSpPr>
            <p:cNvPr id="199" name="직사각형 198"/>
            <p:cNvSpPr/>
            <p:nvPr/>
          </p:nvSpPr>
          <p:spPr>
            <a:xfrm>
              <a:off x="1568332" y="7491537"/>
              <a:ext cx="170301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700" b="1" dirty="0" smtClean="0">
                  <a:solidFill>
                    <a:schemeClr val="bg1"/>
                  </a:solidFill>
                </a:rPr>
                <a:t>동일 하자 </a:t>
              </a:r>
              <a:r>
                <a:rPr lang="en-US" altLang="ko-KR" sz="700" b="1" dirty="0" smtClean="0">
                  <a:solidFill>
                    <a:schemeClr val="bg1"/>
                  </a:solidFill>
                </a:rPr>
                <a:t>4</a:t>
              </a:r>
              <a:r>
                <a:rPr lang="ko-KR" altLang="en-US" sz="700" b="1" dirty="0" smtClean="0">
                  <a:solidFill>
                    <a:schemeClr val="bg1"/>
                  </a:solidFill>
                </a:rPr>
                <a:t>회 발생 시</a:t>
              </a:r>
              <a:endParaRPr lang="en-US" altLang="ko-KR" sz="700" dirty="0">
                <a:solidFill>
                  <a:schemeClr val="bg1"/>
                </a:solidFill>
              </a:endParaRPr>
            </a:p>
          </p:txBody>
        </p:sp>
        <p:grpSp>
          <p:nvGrpSpPr>
            <p:cNvPr id="202" name="그룹 201"/>
            <p:cNvGrpSpPr/>
            <p:nvPr/>
          </p:nvGrpSpPr>
          <p:grpSpPr>
            <a:xfrm>
              <a:off x="173587" y="7444858"/>
              <a:ext cx="6381788" cy="353493"/>
              <a:chOff x="193796" y="7522691"/>
              <a:chExt cx="6381788" cy="413256"/>
            </a:xfrm>
          </p:grpSpPr>
          <p:sp>
            <p:nvSpPr>
              <p:cNvPr id="204" name="직사각형 203"/>
              <p:cNvSpPr/>
              <p:nvPr/>
            </p:nvSpPr>
            <p:spPr>
              <a:xfrm>
                <a:off x="2825072" y="7609435"/>
                <a:ext cx="2022320" cy="2919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grpSp>
            <p:nvGrpSpPr>
              <p:cNvPr id="205" name="그룹 204"/>
              <p:cNvGrpSpPr/>
              <p:nvPr/>
            </p:nvGrpSpPr>
            <p:grpSpPr>
              <a:xfrm>
                <a:off x="193796" y="7522691"/>
                <a:ext cx="4832533" cy="413256"/>
                <a:chOff x="544491" y="1441794"/>
                <a:chExt cx="4832533" cy="883365"/>
              </a:xfrm>
            </p:grpSpPr>
            <p:sp>
              <p:nvSpPr>
                <p:cNvPr id="207" name="직사각형 11"/>
                <p:cNvSpPr/>
                <p:nvPr/>
              </p:nvSpPr>
              <p:spPr>
                <a:xfrm rot="21359321">
                  <a:off x="568610" y="1768486"/>
                  <a:ext cx="1342258" cy="556673"/>
                </a:xfrm>
                <a:custGeom>
                  <a:avLst/>
                  <a:gdLst>
                    <a:gd name="connsiteX0" fmla="*/ 0 w 2808312"/>
                    <a:gd name="connsiteY0" fmla="*/ 0 h 341609"/>
                    <a:gd name="connsiteX1" fmla="*/ 2808312 w 2808312"/>
                    <a:gd name="connsiteY1" fmla="*/ 0 h 341609"/>
                    <a:gd name="connsiteX2" fmla="*/ 2808312 w 2808312"/>
                    <a:gd name="connsiteY2" fmla="*/ 341609 h 341609"/>
                    <a:gd name="connsiteX3" fmla="*/ 0 w 2808312"/>
                    <a:gd name="connsiteY3" fmla="*/ 341609 h 341609"/>
                    <a:gd name="connsiteX4" fmla="*/ 0 w 2808312"/>
                    <a:gd name="connsiteY4" fmla="*/ 0 h 341609"/>
                    <a:gd name="connsiteX0" fmla="*/ 0 w 2858099"/>
                    <a:gd name="connsiteY0" fmla="*/ 0 h 357831"/>
                    <a:gd name="connsiteX1" fmla="*/ 2858099 w 2858099"/>
                    <a:gd name="connsiteY1" fmla="*/ 16222 h 357831"/>
                    <a:gd name="connsiteX2" fmla="*/ 2858099 w 2858099"/>
                    <a:gd name="connsiteY2" fmla="*/ 357831 h 357831"/>
                    <a:gd name="connsiteX3" fmla="*/ 49787 w 2858099"/>
                    <a:gd name="connsiteY3" fmla="*/ 357831 h 357831"/>
                    <a:gd name="connsiteX4" fmla="*/ 0 w 2858099"/>
                    <a:gd name="connsiteY4" fmla="*/ 0 h 357831"/>
                    <a:gd name="connsiteX0" fmla="*/ 0 w 2887993"/>
                    <a:gd name="connsiteY0" fmla="*/ 0 h 385389"/>
                    <a:gd name="connsiteX1" fmla="*/ 2887993 w 2887993"/>
                    <a:gd name="connsiteY1" fmla="*/ 43780 h 385389"/>
                    <a:gd name="connsiteX2" fmla="*/ 2887993 w 2887993"/>
                    <a:gd name="connsiteY2" fmla="*/ 385389 h 385389"/>
                    <a:gd name="connsiteX3" fmla="*/ 79681 w 2887993"/>
                    <a:gd name="connsiteY3" fmla="*/ 385389 h 385389"/>
                    <a:gd name="connsiteX4" fmla="*/ 0 w 2887993"/>
                    <a:gd name="connsiteY4" fmla="*/ 0 h 385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7993" h="385389">
                      <a:moveTo>
                        <a:pt x="0" y="0"/>
                      </a:moveTo>
                      <a:lnTo>
                        <a:pt x="2887993" y="43780"/>
                      </a:lnTo>
                      <a:lnTo>
                        <a:pt x="2887993" y="385389"/>
                      </a:lnTo>
                      <a:lnTo>
                        <a:pt x="79681" y="3853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75000"/>
                        <a:shade val="100000"/>
                        <a:satMod val="11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/>
                </a:p>
              </p:txBody>
            </p:sp>
            <p:sp>
              <p:nvSpPr>
                <p:cNvPr id="208" name="직사각형 207"/>
                <p:cNvSpPr/>
                <p:nvPr/>
              </p:nvSpPr>
              <p:spPr>
                <a:xfrm>
                  <a:off x="544491" y="1627215"/>
                  <a:ext cx="1465850" cy="62407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700" dirty="0" smtClean="0"/>
                    <a:t>정상적인 사용상태로 자연      발생한 성능상의 고장</a:t>
                  </a:r>
                  <a:endParaRPr lang="ko-KR" altLang="en-US" sz="700" dirty="0"/>
                </a:p>
              </p:txBody>
            </p:sp>
            <p:sp>
              <p:nvSpPr>
                <p:cNvPr id="209" name="직사각형 208"/>
                <p:cNvSpPr/>
                <p:nvPr/>
              </p:nvSpPr>
              <p:spPr>
                <a:xfrm>
                  <a:off x="3294027" y="1654648"/>
                  <a:ext cx="2082997" cy="6345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7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보증기간 내 제품교환</a:t>
                  </a:r>
                  <a:endParaRPr lang="en-US" altLang="ko-KR" sz="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  <p:grpSp>
              <p:nvGrpSpPr>
                <p:cNvPr id="210" name="그룹 209"/>
                <p:cNvGrpSpPr/>
                <p:nvPr/>
              </p:nvGrpSpPr>
              <p:grpSpPr>
                <a:xfrm rot="1402140">
                  <a:off x="3387893" y="1441794"/>
                  <a:ext cx="259368" cy="486937"/>
                  <a:chOff x="7691843" y="1348320"/>
                  <a:chExt cx="672289" cy="703785"/>
                </a:xfrm>
              </p:grpSpPr>
              <p:sp>
                <p:nvSpPr>
                  <p:cNvPr id="212" name="타원 211"/>
                  <p:cNvSpPr/>
                  <p:nvPr/>
                </p:nvSpPr>
                <p:spPr>
                  <a:xfrm rot="860521">
                    <a:off x="7691843" y="1672260"/>
                    <a:ext cx="672289" cy="5590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3" name="타원 212"/>
                  <p:cNvSpPr/>
                  <p:nvPr/>
                </p:nvSpPr>
                <p:spPr>
                  <a:xfrm>
                    <a:off x="7908924" y="1581151"/>
                    <a:ext cx="238126" cy="238124"/>
                  </a:xfrm>
                  <a:prstGeom prst="ellipse">
                    <a:avLst/>
                  </a:pr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14" name="타원 213"/>
                  <p:cNvSpPr/>
                  <p:nvPr/>
                </p:nvSpPr>
                <p:spPr>
                  <a:xfrm rot="6260521">
                    <a:off x="7676095" y="1673511"/>
                    <a:ext cx="703785" cy="534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alpha val="70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70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sp>
              <p:nvSpPr>
                <p:cNvPr id="211" name="오각형 210"/>
                <p:cNvSpPr/>
                <p:nvPr/>
              </p:nvSpPr>
              <p:spPr>
                <a:xfrm>
                  <a:off x="2055574" y="1627216"/>
                  <a:ext cx="1470342" cy="624071"/>
                </a:xfrm>
                <a:prstGeom prst="homePlate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700" dirty="0"/>
                </a:p>
              </p:txBody>
            </p:sp>
          </p:grpSp>
          <p:sp>
            <p:nvSpPr>
              <p:cNvPr id="206" name="직사각형 205"/>
              <p:cNvSpPr/>
              <p:nvPr/>
            </p:nvSpPr>
            <p:spPr>
              <a:xfrm>
                <a:off x="4900333" y="7609434"/>
                <a:ext cx="1675251" cy="291953"/>
              </a:xfrm>
              <a:prstGeom prst="rect">
                <a:avLst/>
              </a:prstGeom>
              <a:solidFill>
                <a:srgbClr val="9FDF7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sp>
          <p:nvSpPr>
            <p:cNvPr id="215" name="직사각형 214"/>
            <p:cNvSpPr/>
            <p:nvPr/>
          </p:nvSpPr>
          <p:spPr>
            <a:xfrm>
              <a:off x="4857432" y="7147753"/>
              <a:ext cx="17030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700" b="1" dirty="0" smtClean="0">
                  <a:solidFill>
                    <a:schemeClr val="tx2">
                      <a:lumMod val="75000"/>
                    </a:schemeClr>
                  </a:solidFill>
                </a:rPr>
                <a:t>보증기간 초과시 감가상각 한          금액에 </a:t>
              </a:r>
              <a:r>
                <a:rPr lang="en-US" altLang="ko-KR" sz="700" b="1" dirty="0" smtClean="0">
                  <a:solidFill>
                    <a:schemeClr val="tx2">
                      <a:lumMod val="75000"/>
                    </a:schemeClr>
                  </a:solidFill>
                </a:rPr>
                <a:t>10% </a:t>
              </a:r>
              <a:r>
                <a:rPr lang="ko-KR" altLang="en-US" sz="700" b="1" dirty="0" smtClean="0">
                  <a:solidFill>
                    <a:schemeClr val="tx2">
                      <a:lumMod val="75000"/>
                    </a:schemeClr>
                  </a:solidFill>
                </a:rPr>
                <a:t>가산하여 환불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8" name="직사각형 217"/>
            <p:cNvSpPr/>
            <p:nvPr/>
          </p:nvSpPr>
          <p:spPr>
            <a:xfrm>
              <a:off x="1528951" y="7483740"/>
              <a:ext cx="170301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700" dirty="0" smtClean="0">
                  <a:solidFill>
                    <a:schemeClr val="bg1"/>
                  </a:solidFill>
                </a:rPr>
                <a:t>제품 구입시 운송 과정 및</a:t>
              </a:r>
              <a:endParaRPr lang="en-US" altLang="ko-KR" sz="7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700" dirty="0" smtClean="0">
                  <a:solidFill>
                    <a:schemeClr val="bg1"/>
                  </a:solidFill>
                </a:rPr>
                <a:t> 설치 중 발생한 피해</a:t>
              </a:r>
              <a:endParaRPr lang="en-US" altLang="ko-KR" sz="700" dirty="0">
                <a:solidFill>
                  <a:schemeClr val="bg1"/>
                </a:solidFill>
              </a:endParaRPr>
            </a:p>
          </p:txBody>
        </p:sp>
        <p:sp>
          <p:nvSpPr>
            <p:cNvPr id="236" name="직사각형 235"/>
            <p:cNvSpPr/>
            <p:nvPr/>
          </p:nvSpPr>
          <p:spPr>
            <a:xfrm>
              <a:off x="1682851" y="7175963"/>
              <a:ext cx="147405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700" b="1" dirty="0" smtClean="0">
                  <a:solidFill>
                    <a:schemeClr val="bg1"/>
                  </a:solidFill>
                </a:rPr>
                <a:t>수리용 부품 문제 및 기타 문제로 수리 불가능 시</a:t>
              </a:r>
              <a:endParaRPr lang="en-US" altLang="ko-KR" sz="700" dirty="0">
                <a:solidFill>
                  <a:schemeClr val="bg1"/>
                </a:solidFill>
              </a:endParaRPr>
            </a:p>
          </p:txBody>
        </p:sp>
        <p:grpSp>
          <p:nvGrpSpPr>
            <p:cNvPr id="231" name="그룹 230"/>
            <p:cNvGrpSpPr/>
            <p:nvPr/>
          </p:nvGrpSpPr>
          <p:grpSpPr>
            <a:xfrm>
              <a:off x="173587" y="7793896"/>
              <a:ext cx="6381788" cy="358683"/>
              <a:chOff x="173587" y="7793896"/>
              <a:chExt cx="6381788" cy="358683"/>
            </a:xfrm>
          </p:grpSpPr>
          <p:sp>
            <p:nvSpPr>
              <p:cNvPr id="227" name="타원 226"/>
              <p:cNvSpPr/>
              <p:nvPr/>
            </p:nvSpPr>
            <p:spPr>
              <a:xfrm rot="2262661">
                <a:off x="3016989" y="7884902"/>
                <a:ext cx="259368" cy="15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8" name="타원 227"/>
              <p:cNvSpPr/>
              <p:nvPr/>
            </p:nvSpPr>
            <p:spPr>
              <a:xfrm rot="1402140">
                <a:off x="3100738" y="7859306"/>
                <a:ext cx="91869" cy="66897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9" name="타원 228"/>
              <p:cNvSpPr/>
              <p:nvPr/>
            </p:nvSpPr>
            <p:spPr>
              <a:xfrm rot="7662661">
                <a:off x="3047814" y="7882453"/>
                <a:ext cx="197717" cy="20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직사각형 202"/>
              <p:cNvSpPr/>
              <p:nvPr/>
            </p:nvSpPr>
            <p:spPr>
              <a:xfrm>
                <a:off x="1521260" y="7830939"/>
                <a:ext cx="17030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수리 불가능 및 사업자가 </a:t>
                </a:r>
                <a:endParaRPr lang="en-US" altLang="ko-KR" sz="7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제품 분실 시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>
                <a:off x="2804863" y="7869185"/>
                <a:ext cx="2022320" cy="25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22" name="직사각형 11"/>
              <p:cNvSpPr/>
              <p:nvPr/>
            </p:nvSpPr>
            <p:spPr>
              <a:xfrm rot="21359321">
                <a:off x="197706" y="7926547"/>
                <a:ext cx="1342258" cy="226032"/>
              </a:xfrm>
              <a:custGeom>
                <a:avLst/>
                <a:gdLst>
                  <a:gd name="connsiteX0" fmla="*/ 0 w 2808312"/>
                  <a:gd name="connsiteY0" fmla="*/ 0 h 341609"/>
                  <a:gd name="connsiteX1" fmla="*/ 2808312 w 2808312"/>
                  <a:gd name="connsiteY1" fmla="*/ 0 h 341609"/>
                  <a:gd name="connsiteX2" fmla="*/ 2808312 w 2808312"/>
                  <a:gd name="connsiteY2" fmla="*/ 341609 h 341609"/>
                  <a:gd name="connsiteX3" fmla="*/ 0 w 2808312"/>
                  <a:gd name="connsiteY3" fmla="*/ 341609 h 341609"/>
                  <a:gd name="connsiteX4" fmla="*/ 0 w 2808312"/>
                  <a:gd name="connsiteY4" fmla="*/ 0 h 341609"/>
                  <a:gd name="connsiteX0" fmla="*/ 0 w 2858099"/>
                  <a:gd name="connsiteY0" fmla="*/ 0 h 357831"/>
                  <a:gd name="connsiteX1" fmla="*/ 2858099 w 2858099"/>
                  <a:gd name="connsiteY1" fmla="*/ 16222 h 357831"/>
                  <a:gd name="connsiteX2" fmla="*/ 2858099 w 2858099"/>
                  <a:gd name="connsiteY2" fmla="*/ 357831 h 357831"/>
                  <a:gd name="connsiteX3" fmla="*/ 49787 w 2858099"/>
                  <a:gd name="connsiteY3" fmla="*/ 357831 h 357831"/>
                  <a:gd name="connsiteX4" fmla="*/ 0 w 2858099"/>
                  <a:gd name="connsiteY4" fmla="*/ 0 h 357831"/>
                  <a:gd name="connsiteX0" fmla="*/ 0 w 2887993"/>
                  <a:gd name="connsiteY0" fmla="*/ 0 h 385389"/>
                  <a:gd name="connsiteX1" fmla="*/ 2887993 w 2887993"/>
                  <a:gd name="connsiteY1" fmla="*/ 43780 h 385389"/>
                  <a:gd name="connsiteX2" fmla="*/ 2887993 w 2887993"/>
                  <a:gd name="connsiteY2" fmla="*/ 385389 h 385389"/>
                  <a:gd name="connsiteX3" fmla="*/ 79681 w 2887993"/>
                  <a:gd name="connsiteY3" fmla="*/ 385389 h 385389"/>
                  <a:gd name="connsiteX4" fmla="*/ 0 w 2887993"/>
                  <a:gd name="connsiteY4" fmla="*/ 0 h 38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7993" h="385389">
                    <a:moveTo>
                      <a:pt x="0" y="0"/>
                    </a:moveTo>
                    <a:lnTo>
                      <a:pt x="2887993" y="43780"/>
                    </a:lnTo>
                    <a:lnTo>
                      <a:pt x="2887993" y="385389"/>
                    </a:lnTo>
                    <a:lnTo>
                      <a:pt x="79681" y="3853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173587" y="7869185"/>
                <a:ext cx="1465850" cy="25339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dirty="0" smtClean="0"/>
                  <a:t>소비자 고의 및 과실에 의한 성능과 기능상의 고장</a:t>
                </a:r>
                <a:endParaRPr lang="ko-KR" altLang="en-US" sz="700" dirty="0"/>
              </a:p>
            </p:txBody>
          </p:sp>
          <p:sp>
            <p:nvSpPr>
              <p:cNvPr id="224" name="직사각형 223"/>
              <p:cNvSpPr/>
              <p:nvPr/>
            </p:nvSpPr>
            <p:spPr>
              <a:xfrm>
                <a:off x="2923123" y="7880323"/>
                <a:ext cx="2082997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</a:t>
                </a:r>
                <a:r>
                  <a:rPr lang="ko-KR" altLang="en-US" sz="700" b="1" smtClean="0">
                    <a:solidFill>
                      <a:schemeClr val="tx2">
                        <a:lumMod val="75000"/>
                      </a:schemeClr>
                    </a:solidFill>
                  </a:rPr>
                  <a:t>내 유상수리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6" name="오각형 225"/>
              <p:cNvSpPr/>
              <p:nvPr/>
            </p:nvSpPr>
            <p:spPr>
              <a:xfrm>
                <a:off x="1684670" y="7869185"/>
                <a:ext cx="1470342" cy="253399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/>
              </a:p>
            </p:txBody>
          </p:sp>
          <p:sp>
            <p:nvSpPr>
              <p:cNvPr id="221" name="직사각형 220"/>
              <p:cNvSpPr/>
              <p:nvPr/>
            </p:nvSpPr>
            <p:spPr>
              <a:xfrm>
                <a:off x="4880124" y="7869184"/>
                <a:ext cx="1675251" cy="25339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37" name="직사각형 236"/>
              <p:cNvSpPr/>
              <p:nvPr/>
            </p:nvSpPr>
            <p:spPr>
              <a:xfrm>
                <a:off x="1580584" y="7877236"/>
                <a:ext cx="1703018" cy="200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smtClean="0">
                    <a:solidFill>
                      <a:schemeClr val="bg1"/>
                    </a:solidFill>
                  </a:rPr>
                  <a:t>수리가 가능한 경우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8" name="직사각형 237"/>
            <p:cNvSpPr/>
            <p:nvPr/>
          </p:nvSpPr>
          <p:spPr>
            <a:xfrm>
              <a:off x="4775003" y="7877236"/>
              <a:ext cx="2082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700" b="1" dirty="0" smtClean="0">
                  <a:solidFill>
                    <a:schemeClr val="tx2">
                      <a:lumMod val="75000"/>
                    </a:schemeClr>
                  </a:solidFill>
                </a:rPr>
                <a:t>보증기간 외 유상수리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42" name="그룹 241"/>
            <p:cNvGrpSpPr/>
            <p:nvPr/>
          </p:nvGrpSpPr>
          <p:grpSpPr>
            <a:xfrm>
              <a:off x="173587" y="8190830"/>
              <a:ext cx="6381788" cy="321640"/>
              <a:chOff x="173587" y="7830939"/>
              <a:chExt cx="6381788" cy="321640"/>
            </a:xfrm>
          </p:grpSpPr>
          <p:sp>
            <p:nvSpPr>
              <p:cNvPr id="243" name="직사각형 242"/>
              <p:cNvSpPr/>
              <p:nvPr/>
            </p:nvSpPr>
            <p:spPr>
              <a:xfrm>
                <a:off x="1521260" y="7830939"/>
                <a:ext cx="17030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수리 불가능 및 사업자가 </a:t>
                </a:r>
                <a:endParaRPr lang="en-US" altLang="ko-KR" sz="7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제품 분실 시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직사각형 243"/>
              <p:cNvSpPr/>
              <p:nvPr/>
            </p:nvSpPr>
            <p:spPr>
              <a:xfrm>
                <a:off x="2804863" y="7869185"/>
                <a:ext cx="2022320" cy="25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45" name="직사각형 11"/>
              <p:cNvSpPr/>
              <p:nvPr/>
            </p:nvSpPr>
            <p:spPr>
              <a:xfrm rot="21359321">
                <a:off x="197706" y="7926547"/>
                <a:ext cx="1342258" cy="226032"/>
              </a:xfrm>
              <a:custGeom>
                <a:avLst/>
                <a:gdLst>
                  <a:gd name="connsiteX0" fmla="*/ 0 w 2808312"/>
                  <a:gd name="connsiteY0" fmla="*/ 0 h 341609"/>
                  <a:gd name="connsiteX1" fmla="*/ 2808312 w 2808312"/>
                  <a:gd name="connsiteY1" fmla="*/ 0 h 341609"/>
                  <a:gd name="connsiteX2" fmla="*/ 2808312 w 2808312"/>
                  <a:gd name="connsiteY2" fmla="*/ 341609 h 341609"/>
                  <a:gd name="connsiteX3" fmla="*/ 0 w 2808312"/>
                  <a:gd name="connsiteY3" fmla="*/ 341609 h 341609"/>
                  <a:gd name="connsiteX4" fmla="*/ 0 w 2808312"/>
                  <a:gd name="connsiteY4" fmla="*/ 0 h 341609"/>
                  <a:gd name="connsiteX0" fmla="*/ 0 w 2858099"/>
                  <a:gd name="connsiteY0" fmla="*/ 0 h 357831"/>
                  <a:gd name="connsiteX1" fmla="*/ 2858099 w 2858099"/>
                  <a:gd name="connsiteY1" fmla="*/ 16222 h 357831"/>
                  <a:gd name="connsiteX2" fmla="*/ 2858099 w 2858099"/>
                  <a:gd name="connsiteY2" fmla="*/ 357831 h 357831"/>
                  <a:gd name="connsiteX3" fmla="*/ 49787 w 2858099"/>
                  <a:gd name="connsiteY3" fmla="*/ 357831 h 357831"/>
                  <a:gd name="connsiteX4" fmla="*/ 0 w 2858099"/>
                  <a:gd name="connsiteY4" fmla="*/ 0 h 357831"/>
                  <a:gd name="connsiteX0" fmla="*/ 0 w 2887993"/>
                  <a:gd name="connsiteY0" fmla="*/ 0 h 385389"/>
                  <a:gd name="connsiteX1" fmla="*/ 2887993 w 2887993"/>
                  <a:gd name="connsiteY1" fmla="*/ 43780 h 385389"/>
                  <a:gd name="connsiteX2" fmla="*/ 2887993 w 2887993"/>
                  <a:gd name="connsiteY2" fmla="*/ 385389 h 385389"/>
                  <a:gd name="connsiteX3" fmla="*/ 79681 w 2887993"/>
                  <a:gd name="connsiteY3" fmla="*/ 385389 h 385389"/>
                  <a:gd name="connsiteX4" fmla="*/ 0 w 2887993"/>
                  <a:gd name="connsiteY4" fmla="*/ 0 h 38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7993" h="385389">
                    <a:moveTo>
                      <a:pt x="0" y="0"/>
                    </a:moveTo>
                    <a:lnTo>
                      <a:pt x="2887993" y="43780"/>
                    </a:lnTo>
                    <a:lnTo>
                      <a:pt x="2887993" y="385389"/>
                    </a:lnTo>
                    <a:lnTo>
                      <a:pt x="79681" y="3853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173587" y="7869185"/>
                <a:ext cx="1465850" cy="25339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dirty="0" smtClean="0"/>
                  <a:t>소비자 고의 및 과실에 의한 성능과 기능상의 고장</a:t>
                </a:r>
                <a:endParaRPr lang="ko-KR" altLang="en-US" sz="700" dirty="0"/>
              </a:p>
            </p:txBody>
          </p:sp>
          <p:sp>
            <p:nvSpPr>
              <p:cNvPr id="247" name="직사각형 246"/>
              <p:cNvSpPr/>
              <p:nvPr/>
            </p:nvSpPr>
            <p:spPr>
              <a:xfrm>
                <a:off x="2928843" y="7841995"/>
                <a:ext cx="208299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내는 유상수리에 해당하는 </a:t>
                </a:r>
                <a:endParaRPr lang="en-US" altLang="ko-KR" sz="700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algn="ctr"/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금액 징수 후 제품교환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48" name="오각형 247"/>
              <p:cNvSpPr/>
              <p:nvPr/>
            </p:nvSpPr>
            <p:spPr>
              <a:xfrm>
                <a:off x="1684670" y="7869185"/>
                <a:ext cx="1470342" cy="253399"/>
              </a:xfrm>
              <a:prstGeom prst="homePlat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/>
              </a:p>
            </p:txBody>
          </p:sp>
          <p:sp>
            <p:nvSpPr>
              <p:cNvPr id="249" name="직사각형 248"/>
              <p:cNvSpPr/>
              <p:nvPr/>
            </p:nvSpPr>
            <p:spPr>
              <a:xfrm>
                <a:off x="4880124" y="7869184"/>
                <a:ext cx="1675251" cy="2533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50" name="직사각형 249"/>
              <p:cNvSpPr/>
              <p:nvPr/>
            </p:nvSpPr>
            <p:spPr>
              <a:xfrm>
                <a:off x="1548712" y="7841995"/>
                <a:ext cx="17030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수리용 부품 </a:t>
                </a:r>
                <a:r>
                  <a:rPr lang="ko-KR" altLang="en-US" sz="700" dirty="0" err="1" smtClean="0">
                    <a:solidFill>
                      <a:schemeClr val="bg1"/>
                    </a:solidFill>
                  </a:rPr>
                  <a:t>미보유로</a:t>
                </a:r>
                <a:r>
                  <a:rPr lang="ko-KR" altLang="en-US" sz="700" dirty="0" smtClean="0">
                    <a:solidFill>
                      <a:schemeClr val="bg1"/>
                    </a:solidFill>
                  </a:rPr>
                  <a:t> 수리가</a:t>
                </a:r>
                <a:endParaRPr lang="en-US" altLang="ko-KR" sz="7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 불가능 할 경우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3" name="그룹 252"/>
            <p:cNvGrpSpPr/>
            <p:nvPr/>
          </p:nvGrpSpPr>
          <p:grpSpPr>
            <a:xfrm>
              <a:off x="173587" y="8428720"/>
              <a:ext cx="6381788" cy="855903"/>
              <a:chOff x="173587" y="7793896"/>
              <a:chExt cx="6381788" cy="395657"/>
            </a:xfrm>
          </p:grpSpPr>
          <p:sp>
            <p:nvSpPr>
              <p:cNvPr id="254" name="타원 253"/>
              <p:cNvSpPr/>
              <p:nvPr/>
            </p:nvSpPr>
            <p:spPr>
              <a:xfrm rot="2262661">
                <a:off x="3016989" y="7884902"/>
                <a:ext cx="259368" cy="1570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5" name="타원 254"/>
              <p:cNvSpPr/>
              <p:nvPr/>
            </p:nvSpPr>
            <p:spPr>
              <a:xfrm rot="1402140">
                <a:off x="3100738" y="7859306"/>
                <a:ext cx="91869" cy="66897"/>
              </a:xfrm>
              <a:prstGeom prst="ellipse">
                <a:avLst/>
              </a:prstGeom>
              <a:gradFill flip="none" rotWithShape="1">
                <a:gsLst>
                  <a:gs pos="10000">
                    <a:schemeClr val="bg1">
                      <a:alpha val="80000"/>
                    </a:scheme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6" name="타원 255"/>
              <p:cNvSpPr/>
              <p:nvPr/>
            </p:nvSpPr>
            <p:spPr>
              <a:xfrm rot="7662661">
                <a:off x="3047814" y="7882453"/>
                <a:ext cx="197717" cy="2060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7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7" name="직사각형 256"/>
              <p:cNvSpPr/>
              <p:nvPr/>
            </p:nvSpPr>
            <p:spPr>
              <a:xfrm>
                <a:off x="1521260" y="7830939"/>
                <a:ext cx="170301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수리 불가능 및 사업자가 </a:t>
                </a:r>
                <a:endParaRPr lang="en-US" altLang="ko-KR" sz="7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ko-KR" altLang="en-US" sz="700" dirty="0" smtClean="0">
                    <a:solidFill>
                      <a:schemeClr val="bg1"/>
                    </a:solidFill>
                  </a:rPr>
                  <a:t>제품 분실 시</a:t>
                </a:r>
                <a:endParaRPr lang="en-US" altLang="ko-KR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8" name="직사각형 257"/>
              <p:cNvSpPr/>
              <p:nvPr/>
            </p:nvSpPr>
            <p:spPr>
              <a:xfrm>
                <a:off x="2804863" y="7869185"/>
                <a:ext cx="2022320" cy="2533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59" name="직사각형 11"/>
              <p:cNvSpPr/>
              <p:nvPr/>
            </p:nvSpPr>
            <p:spPr>
              <a:xfrm rot="21359321">
                <a:off x="197706" y="7926547"/>
                <a:ext cx="1342258" cy="226032"/>
              </a:xfrm>
              <a:custGeom>
                <a:avLst/>
                <a:gdLst>
                  <a:gd name="connsiteX0" fmla="*/ 0 w 2808312"/>
                  <a:gd name="connsiteY0" fmla="*/ 0 h 341609"/>
                  <a:gd name="connsiteX1" fmla="*/ 2808312 w 2808312"/>
                  <a:gd name="connsiteY1" fmla="*/ 0 h 341609"/>
                  <a:gd name="connsiteX2" fmla="*/ 2808312 w 2808312"/>
                  <a:gd name="connsiteY2" fmla="*/ 341609 h 341609"/>
                  <a:gd name="connsiteX3" fmla="*/ 0 w 2808312"/>
                  <a:gd name="connsiteY3" fmla="*/ 341609 h 341609"/>
                  <a:gd name="connsiteX4" fmla="*/ 0 w 2808312"/>
                  <a:gd name="connsiteY4" fmla="*/ 0 h 341609"/>
                  <a:gd name="connsiteX0" fmla="*/ 0 w 2858099"/>
                  <a:gd name="connsiteY0" fmla="*/ 0 h 357831"/>
                  <a:gd name="connsiteX1" fmla="*/ 2858099 w 2858099"/>
                  <a:gd name="connsiteY1" fmla="*/ 16222 h 357831"/>
                  <a:gd name="connsiteX2" fmla="*/ 2858099 w 2858099"/>
                  <a:gd name="connsiteY2" fmla="*/ 357831 h 357831"/>
                  <a:gd name="connsiteX3" fmla="*/ 49787 w 2858099"/>
                  <a:gd name="connsiteY3" fmla="*/ 357831 h 357831"/>
                  <a:gd name="connsiteX4" fmla="*/ 0 w 2858099"/>
                  <a:gd name="connsiteY4" fmla="*/ 0 h 357831"/>
                  <a:gd name="connsiteX0" fmla="*/ 0 w 2887993"/>
                  <a:gd name="connsiteY0" fmla="*/ 0 h 385389"/>
                  <a:gd name="connsiteX1" fmla="*/ 2887993 w 2887993"/>
                  <a:gd name="connsiteY1" fmla="*/ 43780 h 385389"/>
                  <a:gd name="connsiteX2" fmla="*/ 2887993 w 2887993"/>
                  <a:gd name="connsiteY2" fmla="*/ 385389 h 385389"/>
                  <a:gd name="connsiteX3" fmla="*/ 79681 w 2887993"/>
                  <a:gd name="connsiteY3" fmla="*/ 385389 h 385389"/>
                  <a:gd name="connsiteX4" fmla="*/ 0 w 2887993"/>
                  <a:gd name="connsiteY4" fmla="*/ 0 h 385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7993" h="385389">
                    <a:moveTo>
                      <a:pt x="0" y="0"/>
                    </a:moveTo>
                    <a:lnTo>
                      <a:pt x="2887993" y="43780"/>
                    </a:lnTo>
                    <a:lnTo>
                      <a:pt x="2887993" y="385389"/>
                    </a:lnTo>
                    <a:lnTo>
                      <a:pt x="79681" y="3853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  <p:sp>
            <p:nvSpPr>
              <p:cNvPr id="260" name="직사각형 259"/>
              <p:cNvSpPr/>
              <p:nvPr/>
            </p:nvSpPr>
            <p:spPr>
              <a:xfrm>
                <a:off x="173587" y="7869185"/>
                <a:ext cx="1465850" cy="25339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700" dirty="0" smtClean="0"/>
                  <a:t>천재지변</a:t>
                </a:r>
                <a:r>
                  <a:rPr lang="en-US" altLang="ko-KR" sz="700" dirty="0" smtClean="0"/>
                  <a:t>, </a:t>
                </a:r>
                <a:r>
                  <a:rPr lang="ko-KR" altLang="en-US" sz="700" dirty="0" smtClean="0"/>
                  <a:t>사용전원이상</a:t>
                </a:r>
                <a:r>
                  <a:rPr lang="en-US" altLang="ko-KR" sz="700" dirty="0" smtClean="0"/>
                  <a:t>, </a:t>
                </a:r>
                <a:r>
                  <a:rPr lang="ko-KR" altLang="en-US" sz="700" dirty="0" smtClean="0"/>
                  <a:t>소모품 고장</a:t>
                </a:r>
                <a:r>
                  <a:rPr lang="en-US" altLang="ko-KR" sz="700" dirty="0" smtClean="0"/>
                  <a:t>, </a:t>
                </a:r>
                <a:r>
                  <a:rPr lang="ko-KR" altLang="en-US" sz="700" dirty="0" smtClean="0"/>
                  <a:t>접촉기기이상</a:t>
                </a:r>
                <a:r>
                  <a:rPr lang="en-US" altLang="ko-KR" sz="700" dirty="0" smtClean="0"/>
                  <a:t>, </a:t>
                </a:r>
                <a:r>
                  <a:rPr lang="ko-KR" altLang="en-US" sz="700" dirty="0" smtClean="0"/>
                  <a:t>지정수리 기사 외 수리 또는 개조로 인한 고장</a:t>
                </a:r>
                <a:r>
                  <a:rPr lang="en-US" altLang="ko-KR" sz="700" dirty="0" smtClean="0"/>
                  <a:t>, </a:t>
                </a:r>
                <a:r>
                  <a:rPr lang="ko-KR" altLang="en-US" sz="700" dirty="0" smtClean="0"/>
                  <a:t>기타 제품 외 하자원인 등</a:t>
                </a:r>
                <a:endParaRPr lang="ko-KR" altLang="en-US" sz="700" dirty="0"/>
              </a:p>
            </p:txBody>
          </p:sp>
          <p:sp>
            <p:nvSpPr>
              <p:cNvPr id="261" name="직사각형 260"/>
              <p:cNvSpPr/>
              <p:nvPr/>
            </p:nvSpPr>
            <p:spPr>
              <a:xfrm>
                <a:off x="2923123" y="7935637"/>
                <a:ext cx="2082997" cy="253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7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보증기간 내 유상수리</a:t>
                </a:r>
                <a:endParaRPr lang="en-US" altLang="ko-KR" sz="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2" name="오각형 261"/>
              <p:cNvSpPr/>
              <p:nvPr/>
            </p:nvSpPr>
            <p:spPr>
              <a:xfrm>
                <a:off x="1684670" y="7869185"/>
                <a:ext cx="1470342" cy="253399"/>
              </a:xfrm>
              <a:prstGeom prst="homePlat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 dirty="0"/>
              </a:p>
            </p:txBody>
          </p:sp>
          <p:sp>
            <p:nvSpPr>
              <p:cNvPr id="263" name="직사각형 262"/>
              <p:cNvSpPr/>
              <p:nvPr/>
            </p:nvSpPr>
            <p:spPr>
              <a:xfrm>
                <a:off x="4880124" y="7869184"/>
                <a:ext cx="1675251" cy="25339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700"/>
              </a:p>
            </p:txBody>
          </p:sp>
        </p:grpSp>
        <p:sp>
          <p:nvSpPr>
            <p:cNvPr id="265" name="직사각형 264"/>
            <p:cNvSpPr/>
            <p:nvPr/>
          </p:nvSpPr>
          <p:spPr>
            <a:xfrm>
              <a:off x="4681325" y="8725400"/>
              <a:ext cx="2082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700" b="1" dirty="0" smtClean="0">
                  <a:solidFill>
                    <a:schemeClr val="tx2">
                      <a:lumMod val="75000"/>
                    </a:schemeClr>
                  </a:solidFill>
                </a:rPr>
                <a:t>보증기간 외 유상수리</a:t>
              </a:r>
              <a:endParaRPr lang="en-US" altLang="ko-KR" sz="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6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18   </a:t>
            </a:r>
            <a:r>
              <a:rPr kumimoji="1" lang="ko-KR" altLang="en-US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제품보증서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76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900717" y="966910"/>
            <a:ext cx="495484" cy="378406"/>
            <a:chOff x="1656" y="1480"/>
            <a:chExt cx="237" cy="181"/>
          </a:xfrm>
        </p:grpSpPr>
        <p:sp>
          <p:nvSpPr>
            <p:cNvPr id="80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1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01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469366" y="984265"/>
            <a:ext cx="603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차례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898744" y="1532319"/>
            <a:ext cx="499665" cy="378406"/>
            <a:chOff x="1654" y="1471"/>
            <a:chExt cx="239" cy="181"/>
          </a:xfrm>
        </p:grpSpPr>
        <p:sp>
          <p:nvSpPr>
            <p:cNvPr id="78" name="Oval 3"/>
            <p:cNvSpPr>
              <a:spLocks noChangeArrowheads="1"/>
            </p:cNvSpPr>
            <p:nvPr/>
          </p:nvSpPr>
          <p:spPr bwMode="auto">
            <a:xfrm rot="1097672">
              <a:off x="1654" y="1471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02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1471576" y="1568490"/>
            <a:ext cx="1021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제품설명 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54" name="Group 2"/>
          <p:cNvGrpSpPr>
            <a:grpSpLocks/>
          </p:cNvGrpSpPr>
          <p:nvPr/>
        </p:nvGrpSpPr>
        <p:grpSpPr bwMode="auto">
          <a:xfrm>
            <a:off x="898744" y="2077992"/>
            <a:ext cx="495484" cy="378406"/>
            <a:chOff x="1656" y="1480"/>
            <a:chExt cx="237" cy="181"/>
          </a:xfrm>
        </p:grpSpPr>
        <p:sp>
          <p:nvSpPr>
            <p:cNvPr id="76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03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55" name="Text Box 5"/>
          <p:cNvSpPr txBox="1">
            <a:spLocks noChangeArrowheads="1"/>
          </p:cNvSpPr>
          <p:nvPr/>
        </p:nvSpPr>
        <p:spPr bwMode="auto">
          <a:xfrm>
            <a:off x="1467393" y="2095347"/>
            <a:ext cx="1978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안전을 위한 주의사항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917526" y="2702298"/>
            <a:ext cx="495484" cy="378406"/>
            <a:chOff x="1656" y="1480"/>
            <a:chExt cx="237" cy="181"/>
          </a:xfrm>
        </p:grpSpPr>
        <p:sp>
          <p:nvSpPr>
            <p:cNvPr id="74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5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04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486175" y="2719653"/>
            <a:ext cx="24561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각 부분별 명칭 및 유의사항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58" name="Group 2"/>
          <p:cNvGrpSpPr>
            <a:grpSpLocks/>
          </p:cNvGrpSpPr>
          <p:nvPr/>
        </p:nvGrpSpPr>
        <p:grpSpPr bwMode="auto">
          <a:xfrm>
            <a:off x="933682" y="3285357"/>
            <a:ext cx="495484" cy="378406"/>
            <a:chOff x="1656" y="1480"/>
            <a:chExt cx="237" cy="181"/>
          </a:xfrm>
        </p:grpSpPr>
        <p:sp>
          <p:nvSpPr>
            <p:cNvPr id="72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05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502331" y="3302712"/>
            <a:ext cx="143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제품 설치 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3046988" y="4986668"/>
            <a:ext cx="495484" cy="378406"/>
            <a:chOff x="1656" y="1480"/>
            <a:chExt cx="237" cy="181"/>
          </a:xfrm>
        </p:grpSpPr>
        <p:sp>
          <p:nvSpPr>
            <p:cNvPr id="70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08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3615637" y="5004023"/>
            <a:ext cx="143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투입 금지 물질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2" name="Group 2"/>
          <p:cNvGrpSpPr>
            <a:grpSpLocks/>
          </p:cNvGrpSpPr>
          <p:nvPr/>
        </p:nvGrpSpPr>
        <p:grpSpPr bwMode="auto">
          <a:xfrm>
            <a:off x="3035282" y="5572355"/>
            <a:ext cx="495484" cy="378406"/>
            <a:chOff x="1656" y="1480"/>
            <a:chExt cx="237" cy="181"/>
          </a:xfrm>
        </p:grpSpPr>
        <p:sp>
          <p:nvSpPr>
            <p:cNvPr id="68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09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3603931" y="5589710"/>
            <a:ext cx="14398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제품 청소 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pic>
        <p:nvPicPr>
          <p:cNvPr id="3074" name="Picture 2" descr="D:\프리미엄템플릿\환경\환경-목차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175" y="-11374"/>
            <a:ext cx="3336925" cy="2526243"/>
          </a:xfrm>
          <a:prstGeom prst="rect">
            <a:avLst/>
          </a:prstGeom>
          <a:noFill/>
        </p:spPr>
      </p:pic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917526" y="3834146"/>
            <a:ext cx="495484" cy="378406"/>
            <a:chOff x="1656" y="1480"/>
            <a:chExt cx="237" cy="181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06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486175" y="3851501"/>
            <a:ext cx="2037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운전준비 및 사용방법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932547" y="4407562"/>
            <a:ext cx="495484" cy="378406"/>
            <a:chOff x="1656" y="1480"/>
            <a:chExt cx="237" cy="181"/>
          </a:xfrm>
        </p:grpSpPr>
        <p:sp>
          <p:nvSpPr>
            <p:cNvPr id="5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07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50" name="Text Box 5"/>
          <p:cNvSpPr txBox="1">
            <a:spLocks noChangeArrowheads="1"/>
          </p:cNvSpPr>
          <p:nvPr/>
        </p:nvSpPr>
        <p:spPr bwMode="auto">
          <a:xfrm>
            <a:off x="1501196" y="4424917"/>
            <a:ext cx="2576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효소분해 가능한 음식물 종류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84" name="Group 2"/>
          <p:cNvGrpSpPr>
            <a:grpSpLocks/>
          </p:cNvGrpSpPr>
          <p:nvPr/>
        </p:nvGrpSpPr>
        <p:grpSpPr bwMode="auto">
          <a:xfrm>
            <a:off x="3038142" y="7906882"/>
            <a:ext cx="495484" cy="378406"/>
            <a:chOff x="1656" y="1480"/>
            <a:chExt cx="237" cy="181"/>
          </a:xfrm>
        </p:grpSpPr>
        <p:sp>
          <p:nvSpPr>
            <p:cNvPr id="86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7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13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85" name="Text Box 5"/>
          <p:cNvSpPr txBox="1">
            <a:spLocks noChangeArrowheads="1"/>
          </p:cNvSpPr>
          <p:nvPr/>
        </p:nvSpPr>
        <p:spPr bwMode="auto">
          <a:xfrm>
            <a:off x="3606791" y="7924237"/>
            <a:ext cx="161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폐제품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처리 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89" name="Group 2"/>
          <p:cNvGrpSpPr>
            <a:grpSpLocks/>
          </p:cNvGrpSpPr>
          <p:nvPr/>
        </p:nvGrpSpPr>
        <p:grpSpPr bwMode="auto">
          <a:xfrm>
            <a:off x="3062619" y="6755512"/>
            <a:ext cx="495484" cy="378406"/>
            <a:chOff x="1656" y="1480"/>
            <a:chExt cx="237" cy="181"/>
          </a:xfrm>
        </p:grpSpPr>
        <p:sp>
          <p:nvSpPr>
            <p:cNvPr id="9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11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90" name="Text Box 5"/>
          <p:cNvSpPr txBox="1">
            <a:spLocks noChangeArrowheads="1"/>
          </p:cNvSpPr>
          <p:nvPr/>
        </p:nvSpPr>
        <p:spPr bwMode="auto">
          <a:xfrm>
            <a:off x="3631268" y="6772867"/>
            <a:ext cx="17988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문제 응급처치 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94" name="Group 2"/>
          <p:cNvGrpSpPr>
            <a:grpSpLocks/>
          </p:cNvGrpSpPr>
          <p:nvPr/>
        </p:nvGrpSpPr>
        <p:grpSpPr bwMode="auto">
          <a:xfrm>
            <a:off x="3054830" y="6158043"/>
            <a:ext cx="495484" cy="378406"/>
            <a:chOff x="1656" y="1480"/>
            <a:chExt cx="237" cy="181"/>
          </a:xfrm>
        </p:grpSpPr>
        <p:sp>
          <p:nvSpPr>
            <p:cNvPr id="96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7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10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95" name="Text Box 5"/>
          <p:cNvSpPr txBox="1">
            <a:spLocks noChangeArrowheads="1"/>
          </p:cNvSpPr>
          <p:nvPr/>
        </p:nvSpPr>
        <p:spPr bwMode="auto">
          <a:xfrm>
            <a:off x="3623479" y="6175398"/>
            <a:ext cx="25763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기재를 퇴비로 사용하는 방법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99" name="Group 2"/>
          <p:cNvGrpSpPr>
            <a:grpSpLocks/>
          </p:cNvGrpSpPr>
          <p:nvPr/>
        </p:nvGrpSpPr>
        <p:grpSpPr bwMode="auto">
          <a:xfrm>
            <a:off x="3060122" y="7284149"/>
            <a:ext cx="495484" cy="378406"/>
            <a:chOff x="1656" y="1480"/>
            <a:chExt cx="237" cy="181"/>
          </a:xfrm>
        </p:grpSpPr>
        <p:sp>
          <p:nvSpPr>
            <p:cNvPr id="10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 flip="none" rotWithShape="1">
              <a:gsLst>
                <a:gs pos="0">
                  <a:srgbClr val="B02A00"/>
                </a:gs>
                <a:gs pos="50000">
                  <a:srgbClr val="E2B40C"/>
                </a:gs>
                <a:gs pos="100000">
                  <a:srgbClr val="FFFFCC"/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12</a:t>
              </a:r>
              <a:endParaRPr kumimoji="1" lang="ko-KR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3628771" y="7301504"/>
            <a:ext cx="16193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 </a:t>
            </a:r>
            <a:r>
              <a:rPr kumimoji="1" lang="ko-KR" alt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HY견고딕" pitchFamily="18" charset="-127"/>
                <a:cs typeface="굴림" pitchFamily="50" charset="-127"/>
              </a:rPr>
              <a:t>제품 품질 보증서</a:t>
            </a:r>
            <a:endParaRPr kumimoji="1" lang="en-US" altLang="ko-KR" sz="14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graphicFrame>
        <p:nvGraphicFramePr>
          <p:cNvPr id="10" name="다이어그램 9"/>
          <p:cNvGraphicFramePr/>
          <p:nvPr>
            <p:extLst>
              <p:ext uri="{D42A27DB-BD31-4B8C-83A1-F6EECF244321}">
                <p14:modId xmlns:p14="http://schemas.microsoft.com/office/powerpoint/2010/main" val="811122542"/>
              </p:ext>
            </p:extLst>
          </p:nvPr>
        </p:nvGraphicFramePr>
        <p:xfrm>
          <a:off x="6103213" y="2549319"/>
          <a:ext cx="1207383" cy="3243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3308904" y="9417496"/>
            <a:ext cx="99698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   </a:t>
            </a:r>
            <a:r>
              <a:rPr kumimoji="1" lang="ko-KR" altLang="en-US" sz="1100" dirty="0" smtClean="0">
                <a:latin typeface="+mj-lt"/>
                <a:ea typeface="HY견고딕" pitchFamily="18" charset="-127"/>
                <a:cs typeface="굴림" pitchFamily="50" charset="-127"/>
              </a:rPr>
              <a:t>차례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561704" y="22055"/>
            <a:ext cx="4320480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err="1" smtClean="0"/>
              <a:t>폐제품</a:t>
            </a:r>
            <a:r>
              <a:rPr lang="ko-KR" altLang="en-US" sz="1800" dirty="0" smtClean="0"/>
              <a:t> 처리에 대하여</a:t>
            </a:r>
            <a:endParaRPr lang="ko-KR" altLang="en-US" sz="1800" dirty="0"/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2195628" y="9526150"/>
            <a:ext cx="325167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19   </a:t>
            </a:r>
            <a:r>
              <a:rPr kumimoji="1" lang="ko-KR" altLang="en-US" sz="1100" b="1" dirty="0" err="1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폐</a:t>
            </a:r>
            <a:r>
              <a:rPr kumimoji="1" lang="ko-KR" altLang="en-US" sz="1100" b="1" dirty="0" err="1" smtClean="0">
                <a:latin typeface="+mj-lt"/>
                <a:ea typeface="HY견고딕" pitchFamily="18" charset="-127"/>
                <a:cs typeface="굴림" pitchFamily="50" charset="-127"/>
              </a:rPr>
              <a:t>제품</a:t>
            </a:r>
            <a:r>
              <a:rPr kumimoji="1" lang="ko-KR" altLang="en-US" sz="1100" b="1" dirty="0" smtClean="0">
                <a:latin typeface="+mj-lt"/>
                <a:ea typeface="HY견고딕" pitchFamily="18" charset="-127"/>
                <a:cs typeface="굴림" pitchFamily="50" charset="-127"/>
              </a:rPr>
              <a:t>  처리에 대하여</a:t>
            </a:r>
            <a:endParaRPr kumimoji="1" lang="en-US" altLang="ko-KR" sz="1100" dirty="0" smtClean="0">
              <a:latin typeface="+mj-lt"/>
              <a:ea typeface="HY견고딕" pitchFamily="18" charset="-127"/>
              <a:cs typeface="굴림" pitchFamily="50" charset="-127"/>
            </a:endParaRPr>
          </a:p>
        </p:txBody>
      </p:sp>
      <p:sp>
        <p:nvSpPr>
          <p:cNvPr id="68" name="Text Box 9"/>
          <p:cNvSpPr txBox="1">
            <a:spLocks noChangeArrowheads="1"/>
          </p:cNvSpPr>
          <p:nvPr/>
        </p:nvSpPr>
        <p:spPr bwMode="auto">
          <a:xfrm>
            <a:off x="697207" y="1136576"/>
            <a:ext cx="4101886" cy="3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제품을 폐기할 경우에 대비하여</a:t>
            </a:r>
            <a:endParaRPr kumimoji="1" lang="en-US" altLang="ko-KR" sz="1400" b="1" dirty="0" smtClean="0">
              <a:solidFill>
                <a:srgbClr val="404040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68241" y="1577916"/>
            <a:ext cx="5465678" cy="81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주</a:t>
            </a: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050" b="1" dirty="0" err="1" smtClean="0">
                <a:latin typeface="+mj-lt"/>
                <a:ea typeface="맑은 고딕" pitchFamily="50" charset="-127"/>
                <a:cs typeface="굴림" pitchFamily="50" charset="-127"/>
              </a:rPr>
              <a:t>오클린테크</a:t>
            </a:r>
            <a:r>
              <a:rPr kumimoji="1" lang="ko-KR" altLang="en-US" sz="1050" dirty="0" err="1" smtClean="0">
                <a:latin typeface="+mj-lt"/>
                <a:ea typeface="맑은 고딕" pitchFamily="50" charset="-127"/>
                <a:cs typeface="굴림" pitchFamily="50" charset="-127"/>
              </a:rPr>
              <a:t>의</a:t>
            </a:r>
            <a:r>
              <a:rPr kumimoji="1" lang="ko-KR" altLang="en-US" sz="1050" dirty="0" smtClean="0">
                <a:latin typeface="+mj-lt"/>
                <a:ea typeface="맑은 고딕" pitchFamily="50" charset="-127"/>
                <a:cs typeface="굴림" pitchFamily="50" charset="-127"/>
              </a:rPr>
              <a:t> 제품은 환경을 보호를 최우선으로 설계되어 있습니다</a:t>
            </a:r>
            <a:r>
              <a:rPr kumimoji="1" lang="en-US" altLang="ko-KR" sz="1050" dirty="0" smtClean="0"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105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제품 수명이 다 되어 폐기할 경우 부품의 재활용이 용이하도록 재질 표시 마크가 부착되어 있습니다</a:t>
            </a:r>
            <a:r>
              <a:rPr kumimoji="1" lang="en-US" altLang="ko-KR" sz="105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00318" y="2576736"/>
            <a:ext cx="410188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폐가전제품의 처리 절차는</a:t>
            </a:r>
            <a:r>
              <a:rPr kumimoji="1" lang="en-US" altLang="ko-KR" sz="1400" b="1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?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01510" y="2992234"/>
            <a:ext cx="5535801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주</a:t>
            </a: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050" b="1" dirty="0" err="1" smtClean="0">
                <a:latin typeface="+mj-lt"/>
                <a:ea typeface="맑은 고딕" pitchFamily="50" charset="-127"/>
                <a:cs typeface="굴림" pitchFamily="50" charset="-127"/>
              </a:rPr>
              <a:t>오클린테크</a:t>
            </a:r>
            <a:r>
              <a:rPr kumimoji="1" lang="ko-KR" altLang="en-US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 제품</a:t>
            </a:r>
            <a:r>
              <a:rPr kumimoji="1" lang="ko-KR" altLang="en-US" sz="1050" dirty="0" smtClean="0">
                <a:latin typeface="+mj-lt"/>
                <a:ea typeface="맑은 고딕" pitchFamily="50" charset="-127"/>
                <a:cs typeface="굴림" pitchFamily="50" charset="-127"/>
              </a:rPr>
              <a:t>의 폐기처리는 중앙정부와 지방자치정부</a:t>
            </a:r>
            <a:r>
              <a:rPr kumimoji="1" lang="en-US" altLang="ko-KR" sz="1050" dirty="0" smtClean="0">
                <a:latin typeface="+mj-lt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050" dirty="0" smtClean="0">
                <a:latin typeface="+mj-lt"/>
                <a:ea typeface="맑은 고딕" pitchFamily="50" charset="-127"/>
                <a:cs typeface="굴림" pitchFamily="50" charset="-127"/>
              </a:rPr>
              <a:t>그리고 </a:t>
            </a: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주</a:t>
            </a:r>
            <a:r>
              <a:rPr kumimoji="1" lang="en-US" altLang="ko-KR" sz="1050" b="1" dirty="0" smtClean="0">
                <a:latin typeface="+mj-lt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050" b="1" dirty="0" err="1" smtClean="0">
                <a:latin typeface="+mj-lt"/>
                <a:ea typeface="맑은 고딕" pitchFamily="50" charset="-127"/>
                <a:cs typeface="굴림" pitchFamily="50" charset="-127"/>
              </a:rPr>
              <a:t>오클린테크</a:t>
            </a:r>
            <a:r>
              <a:rPr kumimoji="1" lang="ko-KR" altLang="en-US" sz="1050" dirty="0" err="1" smtClean="0">
                <a:latin typeface="+mj-lt"/>
                <a:ea typeface="맑은 고딕" pitchFamily="50" charset="-127"/>
                <a:cs typeface="굴림" pitchFamily="50" charset="-127"/>
              </a:rPr>
              <a:t>가</a:t>
            </a:r>
            <a:r>
              <a:rPr kumimoji="1" lang="ko-KR" altLang="en-US" sz="1050" dirty="0" smtClean="0">
                <a:latin typeface="+mj-lt"/>
                <a:ea typeface="맑은 고딕" pitchFamily="50" charset="-127"/>
                <a:cs typeface="굴림" pitchFamily="50" charset="-127"/>
              </a:rPr>
              <a:t> 협조하여 친환경적인 방법으로 재활용 처리를 하고 있습니다</a:t>
            </a:r>
            <a:r>
              <a:rPr kumimoji="1" lang="en-US" altLang="ko-KR" sz="1050" dirty="0" smtClean="0"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050" dirty="0" smtClean="0">
              <a:solidFill>
                <a:srgbClr val="404040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00318" y="3656857"/>
            <a:ext cx="5582676" cy="2172910"/>
            <a:chOff x="800318" y="3822725"/>
            <a:chExt cx="5582676" cy="2570435"/>
          </a:xfrm>
        </p:grpSpPr>
        <p:sp>
          <p:nvSpPr>
            <p:cNvPr id="158" name="AutoShape 14"/>
            <p:cNvSpPr>
              <a:spLocks noChangeArrowheads="1"/>
            </p:cNvSpPr>
            <p:nvPr/>
          </p:nvSpPr>
          <p:spPr bwMode="auto">
            <a:xfrm>
              <a:off x="800318" y="3822725"/>
              <a:ext cx="5582676" cy="2570435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100" dirty="0" smtClean="0"/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100" dirty="0" smtClean="0"/>
            </a:p>
          </p:txBody>
        </p:sp>
        <p:sp>
          <p:nvSpPr>
            <p:cNvPr id="159" name="Text Box 9"/>
            <p:cNvSpPr txBox="1">
              <a:spLocks noChangeArrowheads="1"/>
            </p:cNvSpPr>
            <p:nvPr/>
          </p:nvSpPr>
          <p:spPr bwMode="auto">
            <a:xfrm>
              <a:off x="1770494" y="3822725"/>
              <a:ext cx="3314690" cy="491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신규제품구입시 기존제품 처리방법 </a:t>
              </a:r>
              <a:r>
                <a:rPr kumimoji="1" lang="en-US" altLang="ko-KR" sz="14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!!</a:t>
              </a:r>
            </a:p>
          </p:txBody>
        </p:sp>
        <p:pic>
          <p:nvPicPr>
            <p:cNvPr id="29" name="Picture 7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74" y="4498363"/>
              <a:ext cx="363456" cy="55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1014370" y="5346196"/>
              <a:ext cx="2198606" cy="916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 smtClean="0">
                  <a:latin typeface="+mj-lt"/>
                  <a:ea typeface="맑은 고딕" pitchFamily="50" charset="-127"/>
                  <a:cs typeface="굴림" pitchFamily="50" charset="-127"/>
                </a:rPr>
                <a:t>(</a:t>
              </a:r>
              <a:r>
                <a:rPr kumimoji="1" lang="ko-KR" altLang="en-US" sz="900" b="1" dirty="0" smtClean="0">
                  <a:latin typeface="+mj-lt"/>
                  <a:ea typeface="맑은 고딕" pitchFamily="50" charset="-127"/>
                  <a:cs typeface="굴림" pitchFamily="50" charset="-127"/>
                </a:rPr>
                <a:t>주</a:t>
              </a:r>
              <a:r>
                <a:rPr kumimoji="1" lang="en-US" altLang="ko-KR" sz="900" b="1" dirty="0" smtClean="0">
                  <a:latin typeface="+mj-lt"/>
                  <a:ea typeface="맑은 고딕" pitchFamily="50" charset="-127"/>
                  <a:cs typeface="굴림" pitchFamily="50" charset="-127"/>
                </a:rPr>
                <a:t>)</a:t>
              </a:r>
              <a:r>
                <a:rPr kumimoji="1" lang="ko-KR" altLang="en-US" sz="900" b="1" dirty="0" err="1" smtClean="0">
                  <a:latin typeface="+mj-lt"/>
                  <a:ea typeface="맑은 고딕" pitchFamily="50" charset="-127"/>
                  <a:cs typeface="굴림" pitchFamily="50" charset="-127"/>
                </a:rPr>
                <a:t>오클린테크</a:t>
              </a:r>
              <a:r>
                <a:rPr kumimoji="1" lang="ko-KR" altLang="en-US" sz="900" dirty="0">
                  <a:latin typeface="+mj-lt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대리점에서 신제품을 구입하시면 기존에 사용하시던 제품을 무상으로 처리하여 드립니다</a:t>
              </a:r>
              <a:r>
                <a:rPr kumimoji="1" lang="en-US" altLang="ko-KR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.</a:t>
              </a:r>
              <a:endParaRPr kumimoji="1" lang="en-US" altLang="ko-KR" sz="9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936739" y="4328501"/>
              <a:ext cx="1010996" cy="1046132"/>
              <a:chOff x="4195228" y="3759992"/>
              <a:chExt cx="2147967" cy="1252739"/>
            </a:xfrm>
          </p:grpSpPr>
          <p:pic>
            <p:nvPicPr>
              <p:cNvPr id="33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323" y="3759992"/>
                <a:ext cx="1571670" cy="1183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4" name="정육면체 33"/>
              <p:cNvSpPr/>
              <p:nvPr/>
            </p:nvSpPr>
            <p:spPr>
              <a:xfrm rot="20557578">
                <a:off x="4195228" y="4369013"/>
                <a:ext cx="882697" cy="643718"/>
              </a:xfrm>
              <a:prstGeom prst="cube">
                <a:avLst>
                  <a:gd name="adj" fmla="val 34424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3000000" lon="1200000" rev="20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5" name="Picture 1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495" y="3784993"/>
                <a:ext cx="957963" cy="882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AutoShape 18"/>
              <p:cNvSpPr>
                <a:spLocks noChangeArrowheads="1"/>
              </p:cNvSpPr>
              <p:nvPr/>
            </p:nvSpPr>
            <p:spPr bwMode="auto">
              <a:xfrm rot="20302497">
                <a:off x="5555494" y="4729087"/>
                <a:ext cx="606505" cy="237419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AutoShape 18"/>
              <p:cNvSpPr>
                <a:spLocks noChangeArrowheads="1"/>
              </p:cNvSpPr>
              <p:nvPr/>
            </p:nvSpPr>
            <p:spPr bwMode="auto">
              <a:xfrm rot="16200000">
                <a:off x="5748446" y="4348609"/>
                <a:ext cx="842674" cy="346825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33642" y="4106407"/>
              <a:ext cx="999614" cy="757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94" y="5459039"/>
              <a:ext cx="1316693" cy="697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왼쪽/오른쪽 화살표 5"/>
            <p:cNvSpPr/>
            <p:nvPr/>
          </p:nvSpPr>
          <p:spPr>
            <a:xfrm rot="5400000">
              <a:off x="5049252" y="4966106"/>
              <a:ext cx="471156" cy="324950"/>
            </a:xfrm>
            <a:prstGeom prst="leftRightArrow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왼쪽/오른쪽 화살표 46"/>
            <p:cNvSpPr/>
            <p:nvPr/>
          </p:nvSpPr>
          <p:spPr>
            <a:xfrm>
              <a:off x="3108973" y="4371129"/>
              <a:ext cx="1200836" cy="402539"/>
            </a:xfrm>
            <a:prstGeom prst="leftRightArrow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왼쪽/오른쪽 화살표 47"/>
            <p:cNvSpPr/>
            <p:nvPr/>
          </p:nvSpPr>
          <p:spPr>
            <a:xfrm rot="956622">
              <a:off x="2961665" y="5127291"/>
              <a:ext cx="1395194" cy="437808"/>
            </a:xfrm>
            <a:prstGeom prst="leftRightArrow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785906" y="6039021"/>
            <a:ext cx="5582676" cy="1720996"/>
            <a:chOff x="800318" y="3822725"/>
            <a:chExt cx="5582676" cy="2590052"/>
          </a:xfrm>
        </p:grpSpPr>
        <p:sp>
          <p:nvSpPr>
            <p:cNvPr id="51" name="AutoShape 14"/>
            <p:cNvSpPr>
              <a:spLocks noChangeArrowheads="1"/>
            </p:cNvSpPr>
            <p:nvPr/>
          </p:nvSpPr>
          <p:spPr bwMode="auto">
            <a:xfrm>
              <a:off x="800318" y="3822725"/>
              <a:ext cx="5582676" cy="2570435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9525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100" dirty="0" smtClean="0"/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sz="1100" dirty="0" smtClean="0"/>
            </a:p>
          </p:txBody>
        </p:sp>
        <p:sp>
          <p:nvSpPr>
            <p:cNvPr id="52" name="Text Box 9"/>
            <p:cNvSpPr txBox="1">
              <a:spLocks noChangeArrowheads="1"/>
            </p:cNvSpPr>
            <p:nvPr/>
          </p:nvSpPr>
          <p:spPr bwMode="auto">
            <a:xfrm>
              <a:off x="1837740" y="3892848"/>
              <a:ext cx="2993362" cy="62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400" b="1" dirty="0" err="1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기존품</a:t>
              </a:r>
              <a:r>
                <a:rPr kumimoji="1" lang="ko-KR" altLang="en-US" sz="14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단순 폐기방법 </a:t>
              </a:r>
              <a:r>
                <a:rPr kumimoji="1" lang="en-US" altLang="ko-KR" sz="14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!!</a:t>
              </a:r>
            </a:p>
          </p:txBody>
        </p:sp>
        <p:pic>
          <p:nvPicPr>
            <p:cNvPr id="53" name="Picture 7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774" y="4498363"/>
              <a:ext cx="363456" cy="55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 Box 9"/>
            <p:cNvSpPr txBox="1">
              <a:spLocks noChangeArrowheads="1"/>
            </p:cNvSpPr>
            <p:nvPr/>
          </p:nvSpPr>
          <p:spPr bwMode="auto">
            <a:xfrm>
              <a:off x="814731" y="5335847"/>
              <a:ext cx="2600762" cy="1076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가구</a:t>
              </a:r>
              <a:r>
                <a:rPr kumimoji="1" lang="en-US" altLang="ko-KR" sz="900" dirty="0">
                  <a:latin typeface="+mj-lt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등 일반 대형 생활용품 처리는 지역</a:t>
              </a:r>
              <a:endParaRPr kumimoji="1" lang="en-US" altLang="ko-KR" sz="900" dirty="0" smtClean="0">
                <a:latin typeface="+mj-lt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dirty="0" err="1" smtClean="0">
                  <a:latin typeface="+mj-lt"/>
                  <a:ea typeface="맑은 고딕" pitchFamily="50" charset="-127"/>
                  <a:cs typeface="굴림" pitchFamily="50" charset="-127"/>
                </a:rPr>
                <a:t>민원센타로</a:t>
              </a: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 전화하시면 방문하여 회수</a:t>
              </a:r>
              <a:r>
                <a:rPr kumimoji="1" lang="en-US" altLang="ko-KR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,</a:t>
              </a: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 </a:t>
              </a:r>
              <a:endParaRPr kumimoji="1" lang="en-US" altLang="ko-KR" sz="900" dirty="0" smtClean="0">
                <a:latin typeface="+mj-lt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처리해 드리며 무단방출 처리는 안됩니다</a:t>
              </a:r>
              <a:r>
                <a:rPr kumimoji="1" lang="en-US" altLang="ko-KR" sz="900" dirty="0" smtClean="0">
                  <a:latin typeface="+mj-lt"/>
                  <a:ea typeface="맑은 고딕" pitchFamily="50" charset="-127"/>
                  <a:cs typeface="굴림" pitchFamily="50" charset="-127"/>
                </a:rPr>
                <a:t>.</a:t>
              </a:r>
              <a:endParaRPr kumimoji="1" lang="en-US" altLang="ko-KR" sz="9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936739" y="4328502"/>
              <a:ext cx="1010996" cy="1106176"/>
              <a:chOff x="4195228" y="3759992"/>
              <a:chExt cx="2147967" cy="1324641"/>
            </a:xfrm>
          </p:grpSpPr>
          <p:pic>
            <p:nvPicPr>
              <p:cNvPr id="61" name="Picture 2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5322" y="3759992"/>
                <a:ext cx="1571671" cy="1324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정육면체 61"/>
              <p:cNvSpPr/>
              <p:nvPr/>
            </p:nvSpPr>
            <p:spPr>
              <a:xfrm rot="20557578">
                <a:off x="4195228" y="4369013"/>
                <a:ext cx="882697" cy="643718"/>
              </a:xfrm>
              <a:prstGeom prst="cube">
                <a:avLst>
                  <a:gd name="adj" fmla="val 34424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3000000" lon="1200000" rev="20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4" name="Picture 14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9495" y="3784993"/>
                <a:ext cx="957963" cy="882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AutoShape 18"/>
              <p:cNvSpPr>
                <a:spLocks noChangeArrowheads="1"/>
              </p:cNvSpPr>
              <p:nvPr/>
            </p:nvSpPr>
            <p:spPr bwMode="auto">
              <a:xfrm rot="20302497">
                <a:off x="5580938" y="4725579"/>
                <a:ext cx="606505" cy="337098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AutoShape 18"/>
              <p:cNvSpPr>
                <a:spLocks noChangeArrowheads="1"/>
              </p:cNvSpPr>
              <p:nvPr/>
            </p:nvSpPr>
            <p:spPr bwMode="auto">
              <a:xfrm rot="16200000">
                <a:off x="5748446" y="4348609"/>
                <a:ext cx="842674" cy="346825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56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9596" y="4369298"/>
              <a:ext cx="999614" cy="7570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톱니 모양의 오른쪽 화살표 7"/>
          <p:cNvSpPr/>
          <p:nvPr/>
        </p:nvSpPr>
        <p:spPr>
          <a:xfrm rot="8967876" flipV="1">
            <a:off x="4580769" y="6982641"/>
            <a:ext cx="436646" cy="367165"/>
          </a:xfrm>
          <a:prstGeom prst="notchedRightArrow">
            <a:avLst>
              <a:gd name="adj1" fmla="val 50000"/>
              <a:gd name="adj2" fmla="val 46820"/>
            </a:avLst>
          </a:prstGeom>
          <a:solidFill>
            <a:srgbClr val="FFFF00"/>
          </a:solidFill>
          <a:ln w="31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9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39" y="7065790"/>
            <a:ext cx="953017" cy="50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톱니 모양의 오른쪽 화살표 70"/>
          <p:cNvSpPr/>
          <p:nvPr/>
        </p:nvSpPr>
        <p:spPr>
          <a:xfrm>
            <a:off x="3068960" y="6564135"/>
            <a:ext cx="1448814" cy="304032"/>
          </a:xfrm>
          <a:prstGeom prst="notchedRightArrow">
            <a:avLst>
              <a:gd name="adj1" fmla="val 50000"/>
              <a:gd name="adj2" fmla="val 46820"/>
            </a:avLst>
          </a:prstGeom>
          <a:solidFill>
            <a:srgbClr val="FFFF00"/>
          </a:solidFill>
          <a:ln w="31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 Box 9"/>
          <p:cNvSpPr txBox="1">
            <a:spLocks noChangeArrowheads="1"/>
          </p:cNvSpPr>
          <p:nvPr/>
        </p:nvSpPr>
        <p:spPr bwMode="auto">
          <a:xfrm>
            <a:off x="701510" y="7977336"/>
            <a:ext cx="575182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en-US" altLang="ko-KR" sz="1000" b="1" dirty="0" smtClean="0">
                <a:latin typeface="+mj-lt"/>
                <a:ea typeface="맑은 고딕" pitchFamily="50" charset="-127"/>
                <a:cs typeface="굴림" pitchFamily="50" charset="-127"/>
              </a:rPr>
              <a:t>(</a:t>
            </a:r>
            <a:r>
              <a:rPr kumimoji="1" lang="ko-KR" altLang="en-US" sz="1000" b="1" dirty="0" smtClean="0">
                <a:latin typeface="+mj-lt"/>
                <a:ea typeface="맑은 고딕" pitchFamily="50" charset="-127"/>
                <a:cs typeface="굴림" pitchFamily="50" charset="-127"/>
              </a:rPr>
              <a:t>주</a:t>
            </a:r>
            <a:r>
              <a:rPr kumimoji="1" lang="en-US" altLang="ko-KR" sz="1000" b="1" dirty="0" smtClean="0">
                <a:latin typeface="+mj-lt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000" b="1" dirty="0" err="1" smtClean="0">
                <a:latin typeface="+mj-lt"/>
                <a:ea typeface="맑은 고딕" pitchFamily="50" charset="-127"/>
                <a:cs typeface="굴림" pitchFamily="50" charset="-127"/>
              </a:rPr>
              <a:t>오클린테크</a:t>
            </a:r>
            <a:r>
              <a:rPr kumimoji="1" lang="ko-KR" altLang="en-US" sz="1000" dirty="0" err="1" smtClean="0">
                <a:latin typeface="+mj-lt"/>
                <a:ea typeface="맑은 고딕" pitchFamily="50" charset="-127"/>
                <a:cs typeface="굴림" pitchFamily="50" charset="-127"/>
              </a:rPr>
              <a:t>에서는</a:t>
            </a:r>
            <a:r>
              <a:rPr kumimoji="1" lang="ko-KR" altLang="en-US" sz="1000" dirty="0" smtClean="0">
                <a:latin typeface="+mj-lt"/>
                <a:ea typeface="맑은 고딕" pitchFamily="50" charset="-127"/>
                <a:cs typeface="굴림" pitchFamily="50" charset="-127"/>
              </a:rPr>
              <a:t> 신제품을 구입하신 고객이 원하시면 기존 사용제품을 무상으로</a:t>
            </a:r>
            <a:r>
              <a:rPr kumimoji="1" lang="en-US" altLang="ko-KR" sz="1000" dirty="0" smtClean="0"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000" dirty="0" smtClean="0">
                <a:latin typeface="+mj-lt"/>
                <a:ea typeface="맑은 고딕" pitchFamily="50" charset="-127"/>
                <a:cs typeface="굴림" pitchFamily="50" charset="-127"/>
              </a:rPr>
              <a:t>회수</a:t>
            </a:r>
            <a:endParaRPr kumimoji="1" lang="en-US" altLang="ko-KR" sz="1000" dirty="0" smtClean="0">
              <a:latin typeface="+mj-lt"/>
              <a:ea typeface="맑은 고딕" pitchFamily="50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1000" dirty="0" smtClean="0">
                <a:latin typeface="+mj-lt"/>
                <a:ea typeface="맑은 고딕" pitchFamily="50" charset="-127"/>
                <a:cs typeface="굴림" pitchFamily="50" charset="-127"/>
              </a:rPr>
              <a:t>   </a:t>
            </a:r>
            <a:r>
              <a:rPr kumimoji="1" lang="ko-KR" altLang="en-US" sz="1000" dirty="0" smtClean="0">
                <a:latin typeface="+mj-lt"/>
                <a:ea typeface="맑은 고딕" pitchFamily="50" charset="-127"/>
                <a:cs typeface="굴림" pitchFamily="50" charset="-127"/>
              </a:rPr>
              <a:t>하여 처리해 드립니다</a:t>
            </a:r>
            <a:r>
              <a:rPr kumimoji="1" lang="en-US" altLang="ko-KR" sz="1000" dirty="0" smtClean="0"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1000" dirty="0" smtClean="0">
                <a:latin typeface="+mj-lt"/>
                <a:ea typeface="맑은 고딕" pitchFamily="50" charset="-127"/>
                <a:cs typeface="굴림" pitchFamily="50" charset="-127"/>
              </a:rPr>
              <a:t>기존 사용품의 무상처리를 원하시면 판매대리점 및 서비스기사에게 의뢰하시면 됩니다</a:t>
            </a:r>
            <a:r>
              <a:rPr kumimoji="1" lang="en-US" altLang="ko-KR" sz="1000" dirty="0" smtClean="0"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대형의 </a:t>
            </a:r>
            <a:r>
              <a:rPr kumimoji="1" lang="ko-KR" altLang="en-US" sz="1000" dirty="0" err="1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폐생활용품을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 처리하실 때는 가까운 </a:t>
            </a:r>
            <a:r>
              <a:rPr kumimoji="1" lang="ko-KR" altLang="en-US" sz="1000" dirty="0" err="1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지역민원센타에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 연락하시면 방문하여 회수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처리를 해 드립니다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en-US" altLang="ko-KR" sz="1000" dirty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000" dirty="0" err="1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폐생활용품</a:t>
            </a:r>
            <a:r>
              <a:rPr kumimoji="1" lang="ko-KR" altLang="en-US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 처리비용은 지역별로 다소 차이가 있을 수 있으므로 사전 문의하여야 합니다</a:t>
            </a:r>
            <a:r>
              <a:rPr kumimoji="1" lang="en-US" altLang="ko-KR" sz="1000" dirty="0" smtClean="0">
                <a:solidFill>
                  <a:srgbClr val="404040"/>
                </a:solidFill>
                <a:latin typeface="+mj-lt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grpSp>
        <p:nvGrpSpPr>
          <p:cNvPr id="42" name="그룹 41"/>
          <p:cNvGrpSpPr/>
          <p:nvPr/>
        </p:nvGrpSpPr>
        <p:grpSpPr>
          <a:xfrm>
            <a:off x="1823328" y="206731"/>
            <a:ext cx="624765" cy="420130"/>
            <a:chOff x="1772152" y="238759"/>
            <a:chExt cx="624765" cy="420130"/>
          </a:xfrm>
        </p:grpSpPr>
        <p:sp>
          <p:nvSpPr>
            <p:cNvPr id="43" name="Oval 3"/>
            <p:cNvSpPr>
              <a:spLocks noChangeArrowheads="1"/>
            </p:cNvSpPr>
            <p:nvPr/>
          </p:nvSpPr>
          <p:spPr bwMode="auto">
            <a:xfrm rot="1097672">
              <a:off x="1772152" y="238759"/>
              <a:ext cx="586929" cy="367778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1946153" y="289557"/>
              <a:ext cx="450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14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4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프리미엄템플릿\환경\환경-간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8162"/>
            <a:ext cx="3557587" cy="1787838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620694" y="848816"/>
            <a:ext cx="2320579" cy="405585"/>
            <a:chOff x="904541" y="1732392"/>
            <a:chExt cx="1770229" cy="405585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05585"/>
              <a:chOff x="1654" y="1471"/>
              <a:chExt cx="242" cy="194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723" y="1488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02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11973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제품설명 </a:t>
              </a: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#1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73238" y="1422754"/>
            <a:ext cx="6024114" cy="40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저희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200" b="1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1200" b="1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주</a:t>
            </a:r>
            <a:r>
              <a:rPr kumimoji="1" lang="en-US" altLang="ko-KR" sz="1200" b="1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1" lang="ko-KR" altLang="en-US" sz="1200" b="1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200" b="1" dirty="0" err="1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오클린테크</a:t>
            </a:r>
            <a:r>
              <a:rPr kumimoji="1" lang="ko-KR" altLang="en-US" sz="1200" b="1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제품을 애용해 주셔서 진심으로 </a:t>
            </a:r>
            <a:r>
              <a:rPr kumimoji="1"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감사드립니다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  <a:endParaRPr kumimoji="1" lang="ko-KR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9849" y="2072680"/>
            <a:ext cx="639089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음식물 </a:t>
            </a:r>
            <a:r>
              <a:rPr kumimoji="1" lang="ko-KR" altLang="en-US" sz="1600" i="1" dirty="0" err="1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발효소멸기란</a:t>
            </a:r>
            <a:r>
              <a:rPr kumimoji="1" lang="ko-KR" altLang="en-US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우리의 생활 환경 주변에는 유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,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무해 한 각종 미생물이 존재하고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있습니다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경우에 따라 어떤 미생물은 인체에 유해하기도 하지만 또 다른 미생물은 </a:t>
            </a:r>
            <a:endParaRPr kumimoji="1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우리의 환경과 인체에 아주 유익한 미생물도 수없이 많이 존재합니다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1" lang="en-US" altLang="ko-KR" sz="1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1" lang="ko-KR" altLang="en-US" sz="1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주</a:t>
            </a:r>
            <a:r>
              <a:rPr kumimoji="1" lang="en-US" altLang="ko-KR" sz="1200" dirty="0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1" lang="ko-KR" altLang="en-US" sz="1200" dirty="0" err="1" smtClean="0">
                <a:solidFill>
                  <a:srgbClr val="00B050"/>
                </a:solidFill>
                <a:latin typeface="HY견고딕" pitchFamily="18" charset="-127"/>
                <a:ea typeface="HY견고딕" pitchFamily="18" charset="-127"/>
              </a:rPr>
              <a:t>오클린테크</a:t>
            </a:r>
            <a:r>
              <a:rPr kumimoji="1"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의</a:t>
            </a:r>
            <a:r>
              <a:rPr kumimoji="1"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ko-KR" altLang="en-US" sz="12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음식물 </a:t>
            </a:r>
            <a:r>
              <a:rPr kumimoji="1" lang="ko-KR" altLang="en-US" sz="12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발효소멸기</a:t>
            </a:r>
            <a:r>
              <a:rPr kumimoji="1" lang="ko-KR" alt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에서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채택한 미생물은 인체에 전혀 </a:t>
            </a:r>
            <a:endParaRPr kumimoji="1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무해하며 단시간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약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24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시간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내에 음식물찌꺼기를 분해하여 소멸시키는 </a:t>
            </a:r>
            <a:endParaRPr kumimoji="1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아주 편리한 현대인의 필수아이템 입니다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 </a:t>
            </a:r>
            <a:endParaRPr kumimoji="1" lang="ko-KR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96936" y="5169024"/>
            <a:ext cx="639089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아주 편리하게 사용하시려면 이렇게 </a:t>
            </a:r>
            <a:r>
              <a:rPr kumimoji="1" lang="en-US" altLang="ko-KR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… !!!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1.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불필요한 음식물이 발생할 때 마다 수시로 넣어 주세요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2.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물청소는 절대로 삼가 하시고 걸레로 청소 하여 주세요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   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3.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투입금지 물질은 절대 투입하지 마세요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 </a:t>
            </a:r>
            <a:r>
              <a:rPr kumimoji="1" lang="ko-KR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고장의 원인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이 됩니다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4.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발효 소멸 효과의 극대화를 위해 질긴 섬유질 성분과 부피가 큰 음식물은 잘게 </a:t>
            </a:r>
            <a:endParaRPr kumimoji="1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 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나눠서 넣어 주세요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5.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깨끗하고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ko-KR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편리한 제품을 고장 없이 오래 사용하기 위해 청소가 필요합니다</a:t>
            </a:r>
            <a:r>
              <a:rPr kumimoji="1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  </a:t>
            </a:r>
            <a:endParaRPr kumimoji="1" lang="ko-KR" altLang="ko-KR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오각형 1"/>
          <p:cNvSpPr/>
          <p:nvPr/>
        </p:nvSpPr>
        <p:spPr>
          <a:xfrm>
            <a:off x="1556792" y="1250545"/>
            <a:ext cx="4824536" cy="64321"/>
          </a:xfrm>
          <a:prstGeom prst="homePlate">
            <a:avLst/>
          </a:prstGeom>
          <a:solidFill>
            <a:srgbClr val="B8B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429000" y="9462390"/>
            <a:ext cx="16322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2   </a:t>
            </a:r>
            <a:r>
              <a:rPr kumimoji="1" lang="ko-KR" altLang="en-US" sz="1100" dirty="0" smtClean="0">
                <a:ea typeface="HY견고딕" pitchFamily="18" charset="-127"/>
                <a:cs typeface="굴림" pitchFamily="50" charset="-127"/>
              </a:rPr>
              <a:t>제품설명 </a:t>
            </a:r>
            <a:r>
              <a:rPr kumimoji="1" lang="en-US" altLang="ko-KR" sz="1100" dirty="0" smtClean="0">
                <a:ea typeface="HY견고딕" pitchFamily="18" charset="-127"/>
                <a:cs typeface="굴림" pitchFamily="50" charset="-127"/>
              </a:rPr>
              <a:t>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프리미엄템플릿\환경\환경-간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8162"/>
            <a:ext cx="3557587" cy="1787838"/>
          </a:xfrm>
          <a:prstGeom prst="rect">
            <a:avLst/>
          </a:prstGeom>
          <a:noFill/>
        </p:spPr>
      </p:pic>
      <p:grpSp>
        <p:nvGrpSpPr>
          <p:cNvPr id="9" name="그룹 8"/>
          <p:cNvGrpSpPr/>
          <p:nvPr/>
        </p:nvGrpSpPr>
        <p:grpSpPr>
          <a:xfrm>
            <a:off x="620694" y="848819"/>
            <a:ext cx="2320579" cy="405495"/>
            <a:chOff x="904541" y="1732395"/>
            <a:chExt cx="1770229" cy="405495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904541" y="1732395"/>
              <a:ext cx="505937" cy="378407"/>
              <a:chOff x="1654" y="1471"/>
              <a:chExt cx="242" cy="181"/>
            </a:xfrm>
          </p:grpSpPr>
          <p:sp>
            <p:nvSpPr>
              <p:cNvPr id="12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1723" y="1473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02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11973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제품설명 </a:t>
              </a: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#2</a:t>
              </a:r>
            </a:p>
          </p:txBody>
        </p: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2140" y="1784648"/>
            <a:ext cx="639089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발효</a:t>
            </a:r>
            <a:r>
              <a:rPr kumimoji="1" lang="en-US" altLang="ko-KR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1" lang="ko-KR" altLang="en-US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소멸 미생물이란</a:t>
            </a:r>
            <a:r>
              <a:rPr kumimoji="1" lang="en-US" altLang="ko-KR" sz="16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?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i="1" dirty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2000" i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현존하는 대부분의 미생물은 높은 염도와 산성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,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그리고 고온에서는 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대부분 죽거나 번식력이 현저히 저하되어 정상적인 활동을 못하지만 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저희 </a:t>
            </a:r>
            <a:r>
              <a:rPr kumimoji="1" lang="en-US" altLang="ko-KR" sz="1200" b="1" i="1" dirty="0" smtClean="0">
                <a:solidFill>
                  <a:srgbClr val="00B050"/>
                </a:solidFill>
                <a:latin typeface="+mj-ea"/>
                <a:ea typeface="+mj-ea"/>
              </a:rPr>
              <a:t>(</a:t>
            </a:r>
            <a:r>
              <a:rPr kumimoji="1" lang="ko-KR" altLang="en-US" sz="1200" b="1" i="1" dirty="0" smtClean="0">
                <a:solidFill>
                  <a:srgbClr val="00B050"/>
                </a:solidFill>
                <a:latin typeface="+mj-ea"/>
                <a:ea typeface="+mj-ea"/>
              </a:rPr>
              <a:t>주</a:t>
            </a:r>
            <a:r>
              <a:rPr kumimoji="1" lang="en-US" altLang="ko-KR" sz="1200" b="1" i="1" dirty="0" smtClean="0">
                <a:solidFill>
                  <a:srgbClr val="00B050"/>
                </a:solidFill>
                <a:latin typeface="+mj-ea"/>
                <a:ea typeface="+mj-ea"/>
              </a:rPr>
              <a:t>)</a:t>
            </a:r>
            <a:r>
              <a:rPr kumimoji="1" lang="ko-KR" altLang="en-US" sz="1200" b="1" i="1" dirty="0" err="1" smtClean="0">
                <a:solidFill>
                  <a:srgbClr val="00B050"/>
                </a:solidFill>
                <a:latin typeface="+mj-ea"/>
                <a:ea typeface="+mj-ea"/>
              </a:rPr>
              <a:t>오클린테크</a:t>
            </a:r>
            <a:r>
              <a:rPr kumimoji="1" lang="ko-KR" altLang="en-US" sz="1200" b="1" i="1" dirty="0" err="1" smtClean="0">
                <a:solidFill>
                  <a:srgbClr val="7030A0"/>
                </a:solidFill>
                <a:latin typeface="+mj-ea"/>
                <a:ea typeface="+mj-ea"/>
              </a:rPr>
              <a:t>에서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채택하여 배양한 미생물은  고농도의 염분과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산성 및 고열에서 오히려 활동성이 강화되는 특성을 가지고 있습니다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.</a:t>
            </a:r>
            <a:endParaRPr kumimoji="1" lang="ko-KR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92253" y="4580056"/>
            <a:ext cx="6390891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85750" indent="-28575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1" lang="ko-KR" altLang="en-US" sz="1600" b="1" i="1" dirty="0" err="1" smtClean="0">
                <a:solidFill>
                  <a:srgbClr val="7030A0"/>
                </a:solidFill>
                <a:latin typeface="+mj-ea"/>
                <a:ea typeface="+mj-ea"/>
              </a:rPr>
              <a:t>슈퍼나노</a:t>
            </a:r>
            <a:r>
              <a:rPr kumimoji="1" lang="ko-KR" altLang="en-US" sz="1600" b="1" i="1" dirty="0" smtClean="0">
                <a:solidFill>
                  <a:srgbClr val="7030A0"/>
                </a:solidFill>
                <a:latin typeface="+mj-ea"/>
                <a:ea typeface="+mj-ea"/>
              </a:rPr>
              <a:t> 탈취 시스템 </a:t>
            </a:r>
            <a:r>
              <a:rPr kumimoji="1" lang="en-US" altLang="ko-KR" sz="1600" b="1" i="1" dirty="0" smtClean="0">
                <a:solidFill>
                  <a:srgbClr val="7030A0"/>
                </a:solidFill>
                <a:latin typeface="+mj-ea"/>
                <a:ea typeface="+mj-ea"/>
              </a:rPr>
              <a:t>!!!!!!!!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 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냄새의 근원 물질을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조립활성탄 및 </a:t>
            </a:r>
            <a:r>
              <a:rPr kumimoji="1" lang="ko-KR" altLang="en-US" sz="1200" b="1" i="1" dirty="0" err="1" smtClean="0">
                <a:solidFill>
                  <a:srgbClr val="7030A0"/>
                </a:solidFill>
                <a:latin typeface="+mj-ea"/>
                <a:ea typeface="+mj-ea"/>
              </a:rPr>
              <a:t>슈퍼나노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물질의 촉매작용 등과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함께</a:t>
            </a: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ko-KR" altLang="en-US" sz="1200" b="1" i="1" dirty="0" err="1" smtClean="0">
                <a:solidFill>
                  <a:srgbClr val="7030A0"/>
                </a:solidFill>
                <a:latin typeface="+mj-ea"/>
                <a:ea typeface="+mj-ea"/>
              </a:rPr>
              <a:t>포집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4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단계의 친환경 원천 시스템으로 구성되어 있으며 냄새의 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근원 물질을 물과 이산화탄소 등으로 분해하여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대기 중으로 배출하는 </a:t>
            </a:r>
            <a:endParaRPr kumimoji="1" lang="en-US" altLang="ko-KR" sz="1200" b="1" i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 </a:t>
            </a:r>
            <a:r>
              <a:rPr kumimoji="1" lang="ko-KR" altLang="en-US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절대적 친환경 시스템입니다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>
                <a:solidFill>
                  <a:srgbClr val="7030A0"/>
                </a:solidFill>
                <a:latin typeface="+mj-ea"/>
                <a:ea typeface="+mj-ea"/>
              </a:rPr>
              <a:t> </a:t>
            </a: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   </a:t>
            </a:r>
            <a:r>
              <a:rPr kumimoji="1" lang="en-US" altLang="ko-KR" sz="1200" b="1" dirty="0" smtClean="0">
                <a:latin typeface="+mj-ea"/>
                <a:ea typeface="+mj-ea"/>
              </a:rPr>
              <a:t>1</a:t>
            </a:r>
            <a:r>
              <a:rPr kumimoji="1" lang="ko-KR" altLang="en-US" sz="1200" b="1" dirty="0" smtClean="0">
                <a:latin typeface="+mj-ea"/>
                <a:ea typeface="+mj-ea"/>
              </a:rPr>
              <a:t>단계</a:t>
            </a:r>
            <a:r>
              <a:rPr kumimoji="1" lang="en-US" altLang="ko-KR" sz="1200" b="1" dirty="0" smtClean="0">
                <a:latin typeface="+mj-ea"/>
                <a:ea typeface="+mj-ea"/>
              </a:rPr>
              <a:t>. </a:t>
            </a:r>
            <a:r>
              <a:rPr kumimoji="1" lang="ko-KR" altLang="en-US" sz="1200" b="1" dirty="0" err="1" smtClean="0">
                <a:latin typeface="+mj-ea"/>
                <a:ea typeface="+mj-ea"/>
              </a:rPr>
              <a:t>관성포집</a:t>
            </a:r>
            <a:r>
              <a:rPr kumimoji="1" lang="ko-KR" altLang="en-US" sz="1200" b="1" dirty="0" smtClean="0">
                <a:latin typeface="+mj-ea"/>
                <a:ea typeface="+mj-ea"/>
              </a:rPr>
              <a:t> 효과</a:t>
            </a:r>
            <a:endParaRPr kumimoji="1" lang="en-US" altLang="ko-KR" sz="1200" b="1" dirty="0" smtClean="0"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latin typeface="+mj-ea"/>
                <a:ea typeface="+mj-ea"/>
              </a:rPr>
              <a:t>       2</a:t>
            </a:r>
            <a:r>
              <a:rPr kumimoji="1" lang="ko-KR" altLang="en-US" sz="1200" b="1" dirty="0" smtClean="0">
                <a:latin typeface="+mj-ea"/>
                <a:ea typeface="+mj-ea"/>
              </a:rPr>
              <a:t>단계</a:t>
            </a:r>
            <a:r>
              <a:rPr kumimoji="1" lang="en-US" altLang="ko-KR" sz="1200" b="1" dirty="0" smtClean="0">
                <a:latin typeface="+mj-ea"/>
                <a:ea typeface="+mj-ea"/>
              </a:rPr>
              <a:t>. </a:t>
            </a:r>
            <a:r>
              <a:rPr kumimoji="1" lang="ko-KR" altLang="en-US" sz="1200" b="1" dirty="0" err="1" smtClean="0">
                <a:latin typeface="+mj-ea"/>
                <a:ea typeface="+mj-ea"/>
              </a:rPr>
              <a:t>확산포집</a:t>
            </a:r>
            <a:r>
              <a:rPr kumimoji="1" lang="ko-KR" altLang="en-US" sz="1200" b="1" dirty="0" smtClean="0">
                <a:latin typeface="+mj-ea"/>
                <a:ea typeface="+mj-ea"/>
              </a:rPr>
              <a:t> 효과</a:t>
            </a:r>
            <a:endParaRPr kumimoji="1" lang="en-US" altLang="ko-KR" sz="1200" b="1" dirty="0" smtClean="0"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latin typeface="+mj-ea"/>
                <a:ea typeface="+mj-ea"/>
              </a:rPr>
              <a:t>       3</a:t>
            </a:r>
            <a:r>
              <a:rPr kumimoji="1" lang="ko-KR" altLang="en-US" sz="1200" b="1" dirty="0" smtClean="0">
                <a:latin typeface="+mj-ea"/>
                <a:ea typeface="+mj-ea"/>
              </a:rPr>
              <a:t>단계</a:t>
            </a:r>
            <a:r>
              <a:rPr kumimoji="1" lang="en-US" altLang="ko-KR" sz="1200" b="1" dirty="0" smtClean="0">
                <a:latin typeface="+mj-ea"/>
                <a:ea typeface="+mj-ea"/>
              </a:rPr>
              <a:t>. </a:t>
            </a:r>
            <a:r>
              <a:rPr kumimoji="1" lang="ko-KR" altLang="en-US" sz="1200" b="1" dirty="0" err="1" smtClean="0">
                <a:latin typeface="+mj-ea"/>
                <a:ea typeface="+mj-ea"/>
              </a:rPr>
              <a:t>차단포집</a:t>
            </a:r>
            <a:r>
              <a:rPr kumimoji="1" lang="ko-KR" altLang="en-US" sz="1200" b="1" dirty="0" smtClean="0">
                <a:latin typeface="+mj-ea"/>
                <a:ea typeface="+mj-ea"/>
              </a:rPr>
              <a:t> 효과</a:t>
            </a:r>
            <a:endParaRPr kumimoji="1" lang="en-US" altLang="ko-KR" sz="1200" b="1" dirty="0" smtClean="0">
              <a:latin typeface="+mj-ea"/>
              <a:ea typeface="+mj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latin typeface="+mj-ea"/>
                <a:ea typeface="+mj-ea"/>
              </a:rPr>
              <a:t>       4</a:t>
            </a:r>
            <a:r>
              <a:rPr kumimoji="1" lang="ko-KR" altLang="en-US" sz="1200" b="1" dirty="0" smtClean="0">
                <a:latin typeface="+mj-ea"/>
                <a:ea typeface="+mj-ea"/>
              </a:rPr>
              <a:t>단계</a:t>
            </a:r>
            <a:r>
              <a:rPr kumimoji="1" lang="en-US" altLang="ko-KR" sz="1200" b="1" dirty="0" smtClean="0">
                <a:latin typeface="+mj-ea"/>
                <a:ea typeface="+mj-ea"/>
              </a:rPr>
              <a:t>. </a:t>
            </a:r>
            <a:r>
              <a:rPr kumimoji="1" lang="ko-KR" altLang="en-US" sz="1200" b="1" dirty="0" err="1" smtClean="0">
                <a:latin typeface="+mj-ea"/>
                <a:ea typeface="+mj-ea"/>
              </a:rPr>
              <a:t>중력포집</a:t>
            </a:r>
            <a:r>
              <a:rPr kumimoji="1" lang="ko-KR" altLang="en-US" sz="1200" b="1" dirty="0" smtClean="0">
                <a:latin typeface="+mj-ea"/>
                <a:ea typeface="+mj-ea"/>
              </a:rPr>
              <a:t> 효과</a:t>
            </a:r>
            <a:r>
              <a:rPr kumimoji="1" lang="en-US" altLang="ko-KR" sz="1200" b="1" dirty="0" smtClean="0">
                <a:latin typeface="+mj-ea"/>
                <a:ea typeface="+mj-ea"/>
              </a:rPr>
              <a:t> </a:t>
            </a:r>
            <a:endParaRPr kumimoji="1" lang="ko-KR" altLang="ko-KR" sz="1200" b="1" dirty="0" smtClean="0">
              <a:latin typeface="+mj-ea"/>
              <a:ea typeface="+mj-ea"/>
            </a:endParaRPr>
          </a:p>
        </p:txBody>
      </p:sp>
      <p:sp>
        <p:nvSpPr>
          <p:cNvPr id="2" name="오각형 1"/>
          <p:cNvSpPr/>
          <p:nvPr/>
        </p:nvSpPr>
        <p:spPr>
          <a:xfrm>
            <a:off x="1556792" y="1250545"/>
            <a:ext cx="4824536" cy="64321"/>
          </a:xfrm>
          <a:prstGeom prst="homePlate">
            <a:avLst/>
          </a:prstGeom>
          <a:solidFill>
            <a:srgbClr val="B8B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67109" y="3584848"/>
            <a:ext cx="63908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i="1" dirty="0" smtClean="0">
                <a:solidFill>
                  <a:srgbClr val="7030A0"/>
                </a:solidFill>
                <a:latin typeface="+mj-ea"/>
                <a:ea typeface="+mj-ea"/>
              </a:rPr>
              <a:t>     </a:t>
            </a:r>
            <a:r>
              <a:rPr kumimoji="1" lang="en-US" altLang="ko-KR" sz="1200" b="1" dirty="0" smtClean="0">
                <a:latin typeface="+mj-ea"/>
                <a:ea typeface="+mj-ea"/>
              </a:rPr>
              <a:t>1. </a:t>
            </a:r>
            <a:r>
              <a:rPr kumimoji="1" lang="ko-KR" altLang="en-US" sz="1200" b="1" dirty="0" smtClean="0">
                <a:latin typeface="+mj-ea"/>
                <a:ea typeface="+mj-ea"/>
              </a:rPr>
              <a:t>반영구적인 발효 능력으로 음식물을 분해</a:t>
            </a:r>
            <a:r>
              <a:rPr kumimoji="1" lang="en-US" altLang="ko-KR" sz="1200" b="1" dirty="0" smtClean="0">
                <a:latin typeface="+mj-ea"/>
                <a:ea typeface="+mj-ea"/>
              </a:rPr>
              <a:t>, </a:t>
            </a:r>
            <a:r>
              <a:rPr kumimoji="1" lang="ko-KR" altLang="en-US" sz="1200" b="1" dirty="0" smtClean="0">
                <a:latin typeface="+mj-ea"/>
                <a:ea typeface="+mj-ea"/>
              </a:rPr>
              <a:t>소멸 함</a:t>
            </a:r>
            <a:endParaRPr kumimoji="1" lang="en-US" altLang="ko-KR" sz="1200" b="1" dirty="0" smtClean="0">
              <a:latin typeface="+mj-ea"/>
              <a:ea typeface="+mj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200" b="1" dirty="0">
                <a:latin typeface="+mj-ea"/>
                <a:ea typeface="+mj-ea"/>
              </a:rPr>
              <a:t> </a:t>
            </a:r>
            <a:r>
              <a:rPr kumimoji="1" lang="en-US" altLang="ko-KR" sz="1200" b="1" dirty="0" smtClean="0">
                <a:latin typeface="+mj-ea"/>
                <a:ea typeface="+mj-ea"/>
              </a:rPr>
              <a:t>    2. </a:t>
            </a:r>
            <a:r>
              <a:rPr kumimoji="1" lang="ko-KR" altLang="en-US" sz="1200" b="1" dirty="0" smtClean="0">
                <a:latin typeface="+mj-ea"/>
                <a:ea typeface="+mj-ea"/>
              </a:rPr>
              <a:t>미생물을 별도 보충하지 않아도 </a:t>
            </a:r>
            <a:r>
              <a:rPr kumimoji="1" lang="ko-KR" altLang="en-US" sz="1200" b="1" dirty="0" err="1" smtClean="0">
                <a:latin typeface="+mj-ea"/>
                <a:ea typeface="+mj-ea"/>
              </a:rPr>
              <a:t>분해조</a:t>
            </a:r>
            <a:r>
              <a:rPr kumimoji="1" lang="ko-KR" altLang="en-US" sz="1200" b="1" dirty="0" smtClean="0">
                <a:latin typeface="+mj-ea"/>
                <a:ea typeface="+mj-ea"/>
              </a:rPr>
              <a:t> 내부에서 스스로 증식됨</a:t>
            </a:r>
            <a:endParaRPr kumimoji="1" lang="ko-KR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29000" y="9462390"/>
            <a:ext cx="163226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3   </a:t>
            </a:r>
            <a:r>
              <a:rPr kumimoji="1" lang="ko-KR" altLang="en-US" sz="1100" dirty="0" smtClean="0">
                <a:ea typeface="HY견고딕" pitchFamily="18" charset="-127"/>
                <a:cs typeface="굴림" pitchFamily="50" charset="-127"/>
              </a:rPr>
              <a:t>제품설명 </a:t>
            </a:r>
            <a:r>
              <a:rPr kumimoji="1" lang="en-US" altLang="ko-KR" sz="1100" dirty="0" smtClean="0">
                <a:ea typeface="HY견고딕" pitchFamily="18" charset="-127"/>
                <a:cs typeface="굴림" pitchFamily="50" charset="-127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30960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04240" y="0"/>
            <a:ext cx="3748565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안전을 위한 주의 사항 </a:t>
            </a:r>
            <a:r>
              <a:rPr lang="en-US" altLang="ko-KR" sz="1800" dirty="0" smtClean="0"/>
              <a:t>#1</a:t>
            </a:r>
            <a:endParaRPr lang="ko-KR" altLang="en-US" sz="1800" dirty="0"/>
          </a:p>
        </p:txBody>
      </p:sp>
      <p:sp>
        <p:nvSpPr>
          <p:cNvPr id="21" name="직사각형 20"/>
          <p:cNvSpPr/>
          <p:nvPr/>
        </p:nvSpPr>
        <p:spPr>
          <a:xfrm>
            <a:off x="1042662" y="108356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경고</a:t>
            </a:r>
            <a:endParaRPr kumimoji="1" lang="en-US" altLang="ko-KR" sz="2000" b="1" dirty="0" smtClean="0">
              <a:solidFill>
                <a:srgbClr val="FF0000"/>
              </a:solidFill>
              <a:latin typeface="휴먼고딕" pitchFamily="2" charset="-127"/>
              <a:ea typeface="휴먼고딕" pitchFamily="2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다음 사항을 지키지 않을 때는 중상 또는 사망 사고가 발생할 수 있습니다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새굴림" pitchFamily="18" charset="-127"/>
                <a:ea typeface="새굴림" pitchFamily="18" charset="-127"/>
                <a:cs typeface="굴림" pitchFamily="50" charset="-127"/>
              </a:rPr>
              <a:t>.</a:t>
            </a:r>
          </a:p>
        </p:txBody>
      </p:sp>
      <p:pic>
        <p:nvPicPr>
          <p:cNvPr id="1025" name="_x212997224" descr="EMB000012a80b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4" y="1189322"/>
            <a:ext cx="635448" cy="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"/>
          <p:cNvGrpSpPr>
            <a:grpSpLocks/>
          </p:cNvGrpSpPr>
          <p:nvPr/>
        </p:nvGrpSpPr>
        <p:grpSpPr bwMode="auto">
          <a:xfrm>
            <a:off x="259331" y="2287154"/>
            <a:ext cx="6323422" cy="2745705"/>
            <a:chOff x="807" y="618"/>
            <a:chExt cx="4102" cy="1407"/>
          </a:xfrm>
        </p:grpSpPr>
        <p:grpSp>
          <p:nvGrpSpPr>
            <p:cNvPr id="57" name="Group 4"/>
            <p:cNvGrpSpPr>
              <a:grpSpLocks/>
            </p:cNvGrpSpPr>
            <p:nvPr/>
          </p:nvGrpSpPr>
          <p:grpSpPr bwMode="auto">
            <a:xfrm>
              <a:off x="807" y="618"/>
              <a:ext cx="2017" cy="1407"/>
              <a:chOff x="783" y="612"/>
              <a:chExt cx="2017" cy="1407"/>
            </a:xfrm>
          </p:grpSpPr>
          <p:grpSp>
            <p:nvGrpSpPr>
              <p:cNvPr id="96" name="Group 5"/>
              <p:cNvGrpSpPr>
                <a:grpSpLocks/>
              </p:cNvGrpSpPr>
              <p:nvPr/>
            </p:nvGrpSpPr>
            <p:grpSpPr bwMode="auto">
              <a:xfrm>
                <a:off x="851" y="612"/>
                <a:ext cx="1201" cy="499"/>
                <a:chOff x="930" y="618"/>
                <a:chExt cx="1201" cy="499"/>
              </a:xfrm>
            </p:grpSpPr>
            <p:sp>
              <p:nvSpPr>
                <p:cNvPr id="101" name="AutoShape 6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201" cy="499"/>
                </a:xfrm>
                <a:prstGeom prst="homePlate">
                  <a:avLst>
                    <a:gd name="adj" fmla="val 45299"/>
                  </a:avLst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046" y="624"/>
                  <a:ext cx="726" cy="1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05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제품설치</a:t>
                  </a:r>
                  <a:endParaRPr kumimoji="1" lang="ko-KR" altLang="ko-KR" sz="105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97" name="Group 8"/>
              <p:cNvGrpSpPr>
                <a:grpSpLocks/>
              </p:cNvGrpSpPr>
              <p:nvPr/>
            </p:nvGrpSpPr>
            <p:grpSpPr bwMode="auto">
              <a:xfrm>
                <a:off x="783" y="767"/>
                <a:ext cx="2017" cy="1252"/>
                <a:chOff x="783" y="767"/>
                <a:chExt cx="2017" cy="1252"/>
              </a:xfrm>
            </p:grpSpPr>
            <p:sp>
              <p:nvSpPr>
                <p:cNvPr id="98" name="AutoShape 9"/>
                <p:cNvSpPr>
                  <a:spLocks noChangeArrowheads="1"/>
                </p:cNvSpPr>
                <p:nvPr/>
              </p:nvSpPr>
              <p:spPr bwMode="auto">
                <a:xfrm>
                  <a:off x="783" y="767"/>
                  <a:ext cx="2017" cy="1252"/>
                </a:xfrm>
                <a:prstGeom prst="roundRect">
                  <a:avLst>
                    <a:gd name="adj" fmla="val 6565"/>
                  </a:avLst>
                </a:prstGeom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99" name="AutoShape 10"/>
                <p:cNvSpPr>
                  <a:spLocks noChangeArrowheads="1"/>
                </p:cNvSpPr>
                <p:nvPr/>
              </p:nvSpPr>
              <p:spPr bwMode="auto">
                <a:xfrm>
                  <a:off x="849" y="861"/>
                  <a:ext cx="1904" cy="1106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97" y="889"/>
                  <a:ext cx="1856" cy="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ko-KR" altLang="en-US" sz="1000" b="1" dirty="0" smtClean="0">
                      <a:solidFill>
                        <a:srgbClr val="00B05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제품설치는 반드시 서비스센터나 </a:t>
                  </a:r>
                  <a:endParaRPr kumimoji="1" lang="en-US" altLang="ko-KR" sz="1000" b="1" dirty="0" smtClean="0">
                    <a:solidFill>
                      <a:srgbClr val="00B05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endParaRPr>
                </a:p>
                <a:p>
                  <a:pPr lvl="0"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ko-KR" altLang="en-US" sz="1000" b="1" dirty="0" smtClean="0">
                      <a:solidFill>
                        <a:srgbClr val="00B05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설치전문점에 의뢰하세요</a:t>
                  </a:r>
                  <a:r>
                    <a:rPr kumimoji="1" lang="en-US" altLang="ko-KR" sz="1000" b="1" dirty="0" smtClean="0">
                      <a:solidFill>
                        <a:srgbClr val="00B05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.</a:t>
                  </a:r>
                </a:p>
                <a:p>
                  <a:pPr lvl="0" algn="ct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kumimoji="1" lang="ko-KR" altLang="en-US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화재</a:t>
                  </a:r>
                  <a:r>
                    <a:rPr kumimoji="1" lang="en-US" altLang="ko-KR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, </a:t>
                  </a:r>
                  <a:r>
                    <a:rPr kumimoji="1" lang="ko-KR" altLang="en-US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감전</a:t>
                  </a:r>
                  <a:r>
                    <a:rPr kumimoji="1" lang="en-US" altLang="ko-KR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, </a:t>
                  </a:r>
                  <a:r>
                    <a:rPr kumimoji="1" lang="ko-KR" altLang="en-US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폭발</a:t>
                  </a:r>
                  <a:r>
                    <a:rPr kumimoji="1" lang="en-US" altLang="ko-KR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, </a:t>
                  </a:r>
                  <a:r>
                    <a:rPr kumimoji="1" lang="ko-KR" altLang="en-US" sz="1000" b="1" dirty="0" smtClean="0">
                      <a:solidFill>
                        <a:srgbClr val="FF000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상해</a:t>
                  </a:r>
                  <a:r>
                    <a:rPr kumimoji="1" lang="ko-KR" altLang="en-US" sz="1000" b="1" dirty="0" smtClean="0"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의 원인이 됩니다</a:t>
                  </a:r>
                  <a:r>
                    <a:rPr kumimoji="1" lang="en-US" altLang="ko-KR" sz="1000" b="1" dirty="0" smtClean="0">
                      <a:latin typeface="Arial" pitchFamily="34" charset="0"/>
                      <a:ea typeface="맑은 고딕" pitchFamily="50" charset="-127"/>
                      <a:cs typeface="굴림" pitchFamily="50" charset="-127"/>
                    </a:rPr>
                    <a:t>.</a:t>
                  </a:r>
                </a:p>
              </p:txBody>
            </p:sp>
          </p:grpSp>
        </p:grpSp>
        <p:grpSp>
          <p:nvGrpSpPr>
            <p:cNvPr id="88" name="Group 12"/>
            <p:cNvGrpSpPr>
              <a:grpSpLocks/>
            </p:cNvGrpSpPr>
            <p:nvPr/>
          </p:nvGrpSpPr>
          <p:grpSpPr bwMode="auto">
            <a:xfrm>
              <a:off x="2917" y="618"/>
              <a:ext cx="1992" cy="1407"/>
              <a:chOff x="625" y="612"/>
              <a:chExt cx="1992" cy="1407"/>
            </a:xfrm>
          </p:grpSpPr>
          <p:grpSp>
            <p:nvGrpSpPr>
              <p:cNvPr id="89" name="Group 13"/>
              <p:cNvGrpSpPr>
                <a:grpSpLocks/>
              </p:cNvGrpSpPr>
              <p:nvPr/>
            </p:nvGrpSpPr>
            <p:grpSpPr bwMode="auto">
              <a:xfrm>
                <a:off x="849" y="612"/>
                <a:ext cx="1224" cy="499"/>
                <a:chOff x="928" y="618"/>
                <a:chExt cx="1224" cy="499"/>
              </a:xfrm>
            </p:grpSpPr>
            <p:sp>
              <p:nvSpPr>
                <p:cNvPr id="94" name="AutoShape 14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222" cy="499"/>
                </a:xfrm>
                <a:prstGeom prst="homePlate">
                  <a:avLst>
                    <a:gd name="adj" fmla="val 45299"/>
                  </a:avLst>
                </a:prstGeom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28" y="618"/>
                  <a:ext cx="893" cy="1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전용차단기</a:t>
                  </a:r>
                  <a:endParaRPr kumimoji="1" lang="ko-KR" altLang="ko-KR" sz="12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90" name="Group 16"/>
              <p:cNvGrpSpPr>
                <a:grpSpLocks/>
              </p:cNvGrpSpPr>
              <p:nvPr/>
            </p:nvGrpSpPr>
            <p:grpSpPr bwMode="auto">
              <a:xfrm>
                <a:off x="625" y="761"/>
                <a:ext cx="1992" cy="1258"/>
                <a:chOff x="625" y="761"/>
                <a:chExt cx="1992" cy="1258"/>
              </a:xfrm>
            </p:grpSpPr>
            <p:sp>
              <p:nvSpPr>
                <p:cNvPr id="91" name="AutoShape 17"/>
                <p:cNvSpPr>
                  <a:spLocks noChangeArrowheads="1"/>
                </p:cNvSpPr>
                <p:nvPr/>
              </p:nvSpPr>
              <p:spPr bwMode="auto">
                <a:xfrm>
                  <a:off x="625" y="761"/>
                  <a:ext cx="1992" cy="1258"/>
                </a:xfrm>
                <a:prstGeom prst="roundRect">
                  <a:avLst>
                    <a:gd name="adj" fmla="val 6565"/>
                  </a:avLst>
                </a:prstGeom>
                <a:gradFill flip="none" rotWithShape="1">
                  <a:gsLst>
                    <a:gs pos="0">
                      <a:schemeClr val="accent6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6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6">
                        <a:lumMod val="75000"/>
                        <a:shade val="100000"/>
                        <a:satMod val="11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AutoShape 18"/>
                <p:cNvSpPr>
                  <a:spLocks noChangeArrowheads="1"/>
                </p:cNvSpPr>
                <p:nvPr/>
              </p:nvSpPr>
              <p:spPr bwMode="auto">
                <a:xfrm>
                  <a:off x="672" y="840"/>
                  <a:ext cx="1901" cy="1127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ko-KR" sz="900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pic>
        <p:nvPicPr>
          <p:cNvPr id="103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11" y="3557491"/>
            <a:ext cx="886205" cy="10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AutoShape 18"/>
          <p:cNvSpPr>
            <a:spLocks noChangeArrowheads="1"/>
          </p:cNvSpPr>
          <p:nvPr/>
        </p:nvSpPr>
        <p:spPr bwMode="auto">
          <a:xfrm rot="16200000">
            <a:off x="2105598" y="3947792"/>
            <a:ext cx="704342" cy="42729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105" name="AutoShape 18"/>
          <p:cNvSpPr>
            <a:spLocks noChangeArrowheads="1"/>
          </p:cNvSpPr>
          <p:nvPr/>
        </p:nvSpPr>
        <p:spPr bwMode="auto">
          <a:xfrm rot="19609384">
            <a:off x="1863942" y="4275411"/>
            <a:ext cx="1080120" cy="23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pic>
        <p:nvPicPr>
          <p:cNvPr id="106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8758">
            <a:off x="941167" y="4117778"/>
            <a:ext cx="530792" cy="8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63" y="4237671"/>
            <a:ext cx="179671" cy="29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88" y="3522201"/>
            <a:ext cx="374183" cy="117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Picture 2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61" y="4330291"/>
            <a:ext cx="360778" cy="3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1034">
            <a:off x="1677380" y="4501156"/>
            <a:ext cx="360590" cy="18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3557325" y="2738035"/>
            <a:ext cx="29320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반드시 전용 누전차단기 또는 </a:t>
            </a:r>
            <a:endParaRPr kumimoji="1" lang="en-US" altLang="ko-KR" sz="10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전용 개폐기를 설치하세요</a:t>
            </a:r>
            <a:r>
              <a:rPr kumimoji="1" lang="en-US" altLang="ko-KR" sz="1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0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화재</a:t>
            </a:r>
            <a:r>
              <a:rPr kumimoji="1" lang="en-US" altLang="ko-KR" sz="10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000" b="1" dirty="0" smtClean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감전</a:t>
            </a:r>
            <a:r>
              <a:rPr kumimoji="1" lang="en-US" altLang="ko-KR" sz="1000" b="1" dirty="0">
                <a:solidFill>
                  <a:srgbClr val="FF0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rPr>
              <a:t>등의 원인이 됩니다</a:t>
            </a:r>
            <a:r>
              <a: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rPr>
              <a:t>.</a:t>
            </a:r>
          </a:p>
        </p:txBody>
      </p:sp>
      <p:pic>
        <p:nvPicPr>
          <p:cNvPr id="1028" name="Picture 4" descr="http://cfile235.uf.daum.net/image/251CA43653BB5FFB330A4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0533">
            <a:off x="3962127" y="3705571"/>
            <a:ext cx="733522" cy="73352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http://cfile235.uf.daum.net/image/251CA43653BB5FFB330A4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913">
            <a:off x="5273790" y="3750187"/>
            <a:ext cx="496995" cy="49699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 Box 19"/>
          <p:cNvSpPr txBox="1">
            <a:spLocks noChangeArrowheads="1"/>
          </p:cNvSpPr>
          <p:nvPr/>
        </p:nvSpPr>
        <p:spPr bwMode="auto">
          <a:xfrm rot="20317924">
            <a:off x="277505" y="3577905"/>
            <a:ext cx="1436054" cy="525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900" b="1" i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A/S</a:t>
            </a:r>
            <a:r>
              <a:rPr kumimoji="1" lang="ko-KR" altLang="en-US" sz="900" b="1" i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센터로 </a:t>
            </a:r>
            <a:endParaRPr kumimoji="1" lang="en-US" altLang="ko-KR" sz="900" b="1" i="1" dirty="0" smtClean="0">
              <a:solidFill>
                <a:srgbClr val="E684E8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900" b="1" i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연락하세요</a:t>
            </a:r>
            <a:r>
              <a:rPr kumimoji="1" lang="en-US" altLang="ko-KR" sz="900" b="1" i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!!</a:t>
            </a:r>
            <a:endParaRPr kumimoji="1" lang="ko-KR" altLang="ko-KR" sz="900" b="1" i="1" dirty="0" smtClean="0">
              <a:solidFill>
                <a:srgbClr val="E684E8"/>
              </a:solidFill>
              <a:latin typeface="Arial" pitchFamily="34" charset="0"/>
              <a:ea typeface="맑은 고딕" pitchFamily="50" charset="-127"/>
              <a:cs typeface="굴림" pitchFamily="50" charset="-127"/>
            </a:endParaRPr>
          </a:p>
        </p:txBody>
      </p:sp>
      <p:pic>
        <p:nvPicPr>
          <p:cNvPr id="126" name="Picture 2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6" y="4384135"/>
            <a:ext cx="549338" cy="19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244123" y="9462389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4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안전을 위한 주의사항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#1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854050" y="195273"/>
            <a:ext cx="625884" cy="425382"/>
            <a:chOff x="1656" y="1480"/>
            <a:chExt cx="241" cy="192"/>
          </a:xfrm>
        </p:grpSpPr>
        <p:sp>
          <p:nvSpPr>
            <p:cNvPr id="6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4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03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48302" y="6091751"/>
            <a:ext cx="6326505" cy="2491184"/>
            <a:chOff x="242231" y="5617937"/>
            <a:chExt cx="6326505" cy="3573243"/>
          </a:xfrm>
        </p:grpSpPr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242231" y="5617937"/>
              <a:ext cx="6326505" cy="3573243"/>
              <a:chOff x="817" y="590"/>
              <a:chExt cx="4104" cy="1445"/>
            </a:xfrm>
          </p:grpSpPr>
          <p:grpSp>
            <p:nvGrpSpPr>
              <p:cNvPr id="41" name="Group 21"/>
              <p:cNvGrpSpPr>
                <a:grpSpLocks/>
              </p:cNvGrpSpPr>
              <p:nvPr/>
            </p:nvGrpSpPr>
            <p:grpSpPr bwMode="auto">
              <a:xfrm>
                <a:off x="817" y="590"/>
                <a:ext cx="2006" cy="1445"/>
                <a:chOff x="793" y="584"/>
                <a:chExt cx="2006" cy="1445"/>
              </a:xfrm>
            </p:grpSpPr>
            <p:grpSp>
              <p:nvGrpSpPr>
                <p:cNvPr id="50" name="Group 22"/>
                <p:cNvGrpSpPr>
                  <a:grpSpLocks/>
                </p:cNvGrpSpPr>
                <p:nvPr/>
              </p:nvGrpSpPr>
              <p:grpSpPr bwMode="auto">
                <a:xfrm>
                  <a:off x="851" y="584"/>
                  <a:ext cx="1200" cy="501"/>
                  <a:chOff x="930" y="590"/>
                  <a:chExt cx="1200" cy="501"/>
                </a:xfrm>
              </p:grpSpPr>
              <p:sp>
                <p:nvSpPr>
                  <p:cNvPr id="5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592"/>
                    <a:ext cx="1200" cy="499"/>
                  </a:xfrm>
                  <a:prstGeom prst="homePlate">
                    <a:avLst>
                      <a:gd name="adj" fmla="val 45299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590"/>
                    <a:ext cx="726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설치장소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51" name="Group 25"/>
                <p:cNvGrpSpPr>
                  <a:grpSpLocks/>
                </p:cNvGrpSpPr>
                <p:nvPr/>
              </p:nvGrpSpPr>
              <p:grpSpPr bwMode="auto">
                <a:xfrm>
                  <a:off x="793" y="748"/>
                  <a:ext cx="2006" cy="1281"/>
                  <a:chOff x="793" y="748"/>
                  <a:chExt cx="2006" cy="1281"/>
                </a:xfrm>
              </p:grpSpPr>
              <p:sp>
                <p:nvSpPr>
                  <p:cNvPr id="52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748"/>
                    <a:ext cx="2006" cy="1281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838"/>
                    <a:ext cx="1903" cy="1129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2916" y="601"/>
                <a:ext cx="2005" cy="1434"/>
                <a:chOff x="624" y="595"/>
                <a:chExt cx="2005" cy="1434"/>
              </a:xfrm>
            </p:grpSpPr>
            <p:grpSp>
              <p:nvGrpSpPr>
                <p:cNvPr id="43" name="Group 30"/>
                <p:cNvGrpSpPr>
                  <a:grpSpLocks/>
                </p:cNvGrpSpPr>
                <p:nvPr/>
              </p:nvGrpSpPr>
              <p:grpSpPr bwMode="auto">
                <a:xfrm>
                  <a:off x="793" y="595"/>
                  <a:ext cx="1279" cy="516"/>
                  <a:chOff x="872" y="601"/>
                  <a:chExt cx="1279" cy="516"/>
                </a:xfrm>
              </p:grpSpPr>
              <p:sp>
                <p:nvSpPr>
                  <p:cNvPr id="4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21" cy="499"/>
                  </a:xfrm>
                  <a:prstGeom prst="homePlate">
                    <a:avLst>
                      <a:gd name="adj" fmla="val 45299"/>
                    </a:avLst>
                  </a:prstGeom>
                  <a:gradFill flip="none" rotWithShape="1">
                    <a:gsLst>
                      <a:gs pos="0">
                        <a:srgbClr val="FAB8E4">
                          <a:shade val="30000"/>
                          <a:satMod val="115000"/>
                        </a:srgbClr>
                      </a:gs>
                      <a:gs pos="50000">
                        <a:srgbClr val="FAB8E4">
                          <a:shade val="67500"/>
                          <a:satMod val="115000"/>
                        </a:srgbClr>
                      </a:gs>
                      <a:gs pos="100000">
                        <a:srgbClr val="FAB8E4">
                          <a:shade val="100000"/>
                          <a:satMod val="115000"/>
                        </a:srgbClr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601"/>
                    <a:ext cx="1014" cy="1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불량차단</a:t>
                    </a:r>
                    <a:r>
                      <a:rPr kumimoji="1" lang="ko-KR" altLang="en-US" sz="1200" dirty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기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44" name="Group 33"/>
                <p:cNvGrpSpPr>
                  <a:grpSpLocks/>
                </p:cNvGrpSpPr>
                <p:nvPr/>
              </p:nvGrpSpPr>
              <p:grpSpPr bwMode="auto">
                <a:xfrm>
                  <a:off x="624" y="748"/>
                  <a:ext cx="2005" cy="1281"/>
                  <a:chOff x="624" y="748"/>
                  <a:chExt cx="2005" cy="1281"/>
                </a:xfrm>
              </p:grpSpPr>
              <p:sp>
                <p:nvSpPr>
                  <p:cNvPr id="45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748"/>
                    <a:ext cx="2005" cy="1281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rgbClr val="FAB8E4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838"/>
                    <a:ext cx="1902" cy="1129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392739" y="6232590"/>
              <a:ext cx="2877650" cy="1456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제품 중량을 견디지 못하거나 경사진</a:t>
              </a:r>
              <a:endParaRPr kumimoji="1" lang="en-US" altLang="ko-K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장소에 설치하지 마세요</a:t>
              </a:r>
              <a:r>
                <a:rPr kumimoji="1"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안전사고 위험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및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제품고장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의 결정적 </a:t>
              </a:r>
              <a:endPara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원인이 될 수 있습니다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16" name="Picture 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23068">
              <a:off x="1781018" y="7671293"/>
              <a:ext cx="828951" cy="1236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AutoShape 18"/>
            <p:cNvSpPr>
              <a:spLocks noChangeArrowheads="1"/>
            </p:cNvSpPr>
            <p:nvPr/>
          </p:nvSpPr>
          <p:spPr bwMode="auto">
            <a:xfrm rot="18827651">
              <a:off x="2328253" y="8377308"/>
              <a:ext cx="842674" cy="346723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AutoShape 18"/>
            <p:cNvSpPr>
              <a:spLocks noChangeArrowheads="1"/>
            </p:cNvSpPr>
            <p:nvPr/>
          </p:nvSpPr>
          <p:spPr bwMode="auto">
            <a:xfrm rot="15884922">
              <a:off x="2178845" y="8186630"/>
              <a:ext cx="842674" cy="284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5" name="곱셈 기호 4"/>
            <p:cNvSpPr/>
            <p:nvPr/>
          </p:nvSpPr>
          <p:spPr>
            <a:xfrm>
              <a:off x="867844" y="7663503"/>
              <a:ext cx="434655" cy="122984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Text Box 11"/>
            <p:cNvSpPr txBox="1">
              <a:spLocks noChangeArrowheads="1"/>
            </p:cNvSpPr>
            <p:nvPr/>
          </p:nvSpPr>
          <p:spPr bwMode="auto">
            <a:xfrm>
              <a:off x="3584510" y="6291826"/>
              <a:ext cx="2877650" cy="1084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손상된 누전차단기나 전용개폐기를 </a:t>
              </a:r>
              <a:endParaRPr kumimoji="1" lang="en-US" altLang="ko-KR" sz="1000" b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사용하지 마세요</a:t>
              </a:r>
              <a:r>
                <a:rPr kumimoji="1" lang="en-US" altLang="ko-KR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화재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및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감전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의 결정적  원인이 됩니다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24" name="Picture 28" descr="전기취급"/>
            <p:cNvPicPr>
              <a:picLocks noChangeAspect="1" noChangeArrowheads="1"/>
            </p:cNvPicPr>
            <p:nvPr/>
          </p:nvPicPr>
          <p:blipFill>
            <a:blip r:embed="rId13" cstate="print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485" y="7607858"/>
              <a:ext cx="1467004" cy="143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곱셈 기호 124"/>
            <p:cNvSpPr/>
            <p:nvPr/>
          </p:nvSpPr>
          <p:spPr>
            <a:xfrm>
              <a:off x="3998993" y="7514998"/>
              <a:ext cx="452856" cy="1314610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직선 연결선 6"/>
            <p:cNvCxnSpPr/>
            <p:nvPr/>
          </p:nvCxnSpPr>
          <p:spPr>
            <a:xfrm>
              <a:off x="1805945" y="8862867"/>
              <a:ext cx="86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>
            <a:xfrm>
              <a:off x="2778667" y="8758507"/>
              <a:ext cx="324217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2717825" y="8481392"/>
              <a:ext cx="145446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2900261" y="8481392"/>
              <a:ext cx="183001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연결선 70"/>
            <p:cNvCxnSpPr/>
            <p:nvPr/>
          </p:nvCxnSpPr>
          <p:spPr>
            <a:xfrm>
              <a:off x="2555717" y="8586018"/>
              <a:ext cx="324217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63564" y="0"/>
            <a:ext cx="3748565" cy="881682"/>
          </a:xfrm>
        </p:spPr>
        <p:txBody>
          <a:bodyPr>
            <a:noAutofit/>
          </a:bodyPr>
          <a:lstStyle/>
          <a:p>
            <a:pPr algn="ctr"/>
            <a:r>
              <a:rPr lang="ko-KR" altLang="en-US" sz="1800" dirty="0" smtClean="0"/>
              <a:t>안전을 위한 주의 사항 </a:t>
            </a:r>
            <a:r>
              <a:rPr lang="en-US" altLang="ko-KR" sz="1800" dirty="0" smtClean="0"/>
              <a:t>#2</a:t>
            </a:r>
            <a:endParaRPr lang="ko-KR" altLang="en-US" sz="1800" dirty="0"/>
          </a:p>
        </p:txBody>
      </p:sp>
      <p:sp>
        <p:nvSpPr>
          <p:cNvPr id="21" name="직사각형 20"/>
          <p:cNvSpPr/>
          <p:nvPr/>
        </p:nvSpPr>
        <p:spPr>
          <a:xfrm>
            <a:off x="1206521" y="1173957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경고</a:t>
            </a:r>
            <a:endParaRPr kumimoji="1" lang="en-US" altLang="ko-KR" sz="2000" b="1" dirty="0" smtClean="0">
              <a:solidFill>
                <a:srgbClr val="FF0000"/>
              </a:solidFill>
              <a:latin typeface="휴먼고딕" pitchFamily="2" charset="-127"/>
              <a:ea typeface="휴먼고딕" pitchFamily="2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다음 사항을 지키지 않을 때는 중상 또는 사망 사고가 발생할 수 있습니다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새굴림" pitchFamily="18" charset="-127"/>
                <a:ea typeface="새굴림" pitchFamily="18" charset="-127"/>
                <a:cs typeface="굴림" pitchFamily="50" charset="-127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2997224" descr="EMB000012a80b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14" y="1283346"/>
            <a:ext cx="635448" cy="6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4"/>
          <p:cNvGrpSpPr>
            <a:grpSpLocks/>
          </p:cNvGrpSpPr>
          <p:nvPr/>
        </p:nvGrpSpPr>
        <p:grpSpPr bwMode="auto">
          <a:xfrm>
            <a:off x="267289" y="2592838"/>
            <a:ext cx="3109299" cy="2389176"/>
            <a:chOff x="783" y="601"/>
            <a:chExt cx="2017" cy="1555"/>
          </a:xfrm>
        </p:grpSpPr>
        <p:grpSp>
          <p:nvGrpSpPr>
            <p:cNvPr id="96" name="Group 5"/>
            <p:cNvGrpSpPr>
              <a:grpSpLocks/>
            </p:cNvGrpSpPr>
            <p:nvPr/>
          </p:nvGrpSpPr>
          <p:grpSpPr bwMode="auto">
            <a:xfrm>
              <a:off x="851" y="601"/>
              <a:ext cx="1201" cy="510"/>
              <a:chOff x="930" y="607"/>
              <a:chExt cx="1201" cy="510"/>
            </a:xfrm>
          </p:grpSpPr>
          <p:sp>
            <p:nvSpPr>
              <p:cNvPr id="101" name="AutoShape 6"/>
              <p:cNvSpPr>
                <a:spLocks noChangeArrowheads="1"/>
              </p:cNvSpPr>
              <p:nvPr/>
            </p:nvSpPr>
            <p:spPr bwMode="auto">
              <a:xfrm>
                <a:off x="930" y="618"/>
                <a:ext cx="1201" cy="499"/>
              </a:xfrm>
              <a:prstGeom prst="homePlate">
                <a:avLst>
                  <a:gd name="adj" fmla="val 45299"/>
                </a:avLst>
              </a:prstGeom>
              <a:solidFill>
                <a:srgbClr val="FAB8E4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Text Box 7"/>
              <p:cNvSpPr txBox="1">
                <a:spLocks noChangeArrowheads="1"/>
              </p:cNvSpPr>
              <p:nvPr/>
            </p:nvSpPr>
            <p:spPr bwMode="auto">
              <a:xfrm>
                <a:off x="975" y="607"/>
                <a:ext cx="726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rPr>
                  <a:t>설치환경</a:t>
                </a:r>
                <a:endParaRPr kumimoji="1" lang="ko-KR" altLang="ko-KR" sz="1200" dirty="0" smtClean="0">
                  <a:solidFill>
                    <a:schemeClr val="bg1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97" name="Group 8"/>
            <p:cNvGrpSpPr>
              <a:grpSpLocks/>
            </p:cNvGrpSpPr>
            <p:nvPr/>
          </p:nvGrpSpPr>
          <p:grpSpPr bwMode="auto">
            <a:xfrm>
              <a:off x="783" y="767"/>
              <a:ext cx="2017" cy="1389"/>
              <a:chOff x="783" y="767"/>
              <a:chExt cx="2017" cy="1389"/>
            </a:xfrm>
          </p:grpSpPr>
          <p:sp>
            <p:nvSpPr>
              <p:cNvPr id="98" name="AutoShape 9"/>
              <p:cNvSpPr>
                <a:spLocks noChangeArrowheads="1"/>
              </p:cNvSpPr>
              <p:nvPr/>
            </p:nvSpPr>
            <p:spPr bwMode="auto">
              <a:xfrm>
                <a:off x="783" y="767"/>
                <a:ext cx="2017" cy="1389"/>
              </a:xfrm>
              <a:prstGeom prst="roundRect">
                <a:avLst>
                  <a:gd name="adj" fmla="val 6565"/>
                </a:avLst>
              </a:prstGeom>
              <a:solidFill>
                <a:srgbClr val="FAB8E4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AutoShape 10"/>
              <p:cNvSpPr>
                <a:spLocks noChangeArrowheads="1"/>
              </p:cNvSpPr>
              <p:nvPr/>
            </p:nvSpPr>
            <p:spPr bwMode="auto">
              <a:xfrm>
                <a:off x="849" y="802"/>
                <a:ext cx="1904" cy="1317"/>
              </a:xfrm>
              <a:prstGeom prst="roundRect">
                <a:avLst>
                  <a:gd name="adj" fmla="val 656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ko-KR" altLang="ko-KR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Text Box 11"/>
              <p:cNvSpPr txBox="1">
                <a:spLocks noChangeArrowheads="1"/>
              </p:cNvSpPr>
              <p:nvPr/>
            </p:nvSpPr>
            <p:spPr bwMode="auto">
              <a:xfrm>
                <a:off x="892" y="893"/>
                <a:ext cx="1856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옥외 및 물이 튀는 장소  </a:t>
                </a:r>
                <a:r>
                  <a:rPr kumimoji="1" lang="en-US" altLang="ko-KR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(</a:t>
                </a:r>
                <a:r>
                  <a:rPr kumimoji="1" lang="ko-KR" altLang="en-US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수도꼭지 등</a:t>
                </a:r>
                <a:r>
                  <a:rPr kumimoji="1" lang="en-US" altLang="ko-KR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)</a:t>
                </a:r>
                <a:r>
                  <a:rPr kumimoji="1" lang="ko-KR" altLang="en-US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에</a:t>
                </a:r>
                <a:endParaRPr kumimoji="1" lang="en-US" altLang="ko-KR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7030A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설치하지 마세요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endParaRPr>
              </a:p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감전</a:t>
                </a:r>
                <a:r>
                  <a:rPr kumimoji="1" lang="en-US" altLang="ko-KR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, </a:t>
                </a:r>
                <a:r>
                  <a:rPr kumimoji="1" lang="ko-KR" altLang="en-US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고장</a:t>
                </a:r>
                <a:r>
                  <a:rPr kumimoji="1" lang="en-US" altLang="ko-KR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, </a:t>
                </a:r>
                <a:r>
                  <a:rPr kumimoji="1" lang="ko-KR" altLang="en-US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변형</a:t>
                </a:r>
                <a:r>
                  <a:rPr kumimoji="1" lang="en-US" altLang="ko-KR" sz="1000" b="1" dirty="0" smtClean="0">
                    <a:solidFill>
                      <a:srgbClr val="FF000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 </a:t>
                </a:r>
                <a:r>
                  <a:rPr kumimoji="1" lang="ko-KR" altLang="en-US" sz="1000" b="1" dirty="0" smtClean="0"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등의 원인이 됩니다</a:t>
                </a:r>
                <a:r>
                  <a:rPr kumimoji="1" lang="en-US" altLang="ko-KR" sz="1000" b="1" dirty="0" smtClean="0"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.</a:t>
                </a:r>
              </a:p>
            </p:txBody>
          </p:sp>
        </p:grpSp>
      </p:grpSp>
      <p:sp>
        <p:nvSpPr>
          <p:cNvPr id="104" name="AutoShape 18"/>
          <p:cNvSpPr>
            <a:spLocks noChangeArrowheads="1"/>
          </p:cNvSpPr>
          <p:nvPr/>
        </p:nvSpPr>
        <p:spPr bwMode="auto">
          <a:xfrm rot="16200000">
            <a:off x="2182608" y="4173540"/>
            <a:ext cx="671112" cy="42729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sx="80000" sy="8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sp>
        <p:nvSpPr>
          <p:cNvPr id="105" name="AutoShape 18"/>
          <p:cNvSpPr>
            <a:spLocks noChangeArrowheads="1"/>
          </p:cNvSpPr>
          <p:nvPr/>
        </p:nvSpPr>
        <p:spPr bwMode="auto">
          <a:xfrm rot="19609384">
            <a:off x="2057407" y="4387662"/>
            <a:ext cx="1080120" cy="26548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ko-KR" dirty="0" smtClean="0">
              <a:solidFill>
                <a:prstClr val="white"/>
              </a:solidFill>
            </a:endParaRPr>
          </a:p>
        </p:txBody>
      </p:sp>
      <p:pic>
        <p:nvPicPr>
          <p:cNvPr id="10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1" y="3825356"/>
            <a:ext cx="837059" cy="46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69" y="4112127"/>
            <a:ext cx="823460" cy="31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43" y="3740243"/>
            <a:ext cx="674706" cy="41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77" y="4320190"/>
            <a:ext cx="419049" cy="221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4" y="4103794"/>
            <a:ext cx="546001" cy="28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7" name="곱셈 기호 126"/>
          <p:cNvSpPr/>
          <p:nvPr/>
        </p:nvSpPr>
        <p:spPr>
          <a:xfrm>
            <a:off x="874031" y="4392735"/>
            <a:ext cx="581179" cy="502403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곱셈 기호 130"/>
          <p:cNvSpPr/>
          <p:nvPr/>
        </p:nvSpPr>
        <p:spPr>
          <a:xfrm>
            <a:off x="2451491" y="4400589"/>
            <a:ext cx="532968" cy="502403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3513785" y="2605130"/>
            <a:ext cx="3070760" cy="2376885"/>
            <a:chOff x="3513785" y="2605130"/>
            <a:chExt cx="3070760" cy="2439879"/>
          </a:xfrm>
        </p:grpSpPr>
        <p:grpSp>
          <p:nvGrpSpPr>
            <p:cNvPr id="88" name="Group 12"/>
            <p:cNvGrpSpPr>
              <a:grpSpLocks/>
            </p:cNvGrpSpPr>
            <p:nvPr/>
          </p:nvGrpSpPr>
          <p:grpSpPr bwMode="auto">
            <a:xfrm>
              <a:off x="3513785" y="2605130"/>
              <a:ext cx="3070760" cy="2439879"/>
              <a:chOff x="621" y="609"/>
              <a:chExt cx="1992" cy="1588"/>
            </a:xfrm>
          </p:grpSpPr>
          <p:grpSp>
            <p:nvGrpSpPr>
              <p:cNvPr id="89" name="Group 13"/>
              <p:cNvGrpSpPr>
                <a:grpSpLocks/>
              </p:cNvGrpSpPr>
              <p:nvPr/>
            </p:nvGrpSpPr>
            <p:grpSpPr bwMode="auto">
              <a:xfrm>
                <a:off x="851" y="609"/>
                <a:ext cx="1222" cy="502"/>
                <a:chOff x="930" y="615"/>
                <a:chExt cx="1222" cy="502"/>
              </a:xfrm>
            </p:grpSpPr>
            <p:sp>
              <p:nvSpPr>
                <p:cNvPr id="94" name="AutoShape 14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222" cy="499"/>
                </a:xfrm>
                <a:prstGeom prst="homePlate">
                  <a:avLst>
                    <a:gd name="adj" fmla="val 45299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931" y="615"/>
                  <a:ext cx="893" cy="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임의변경</a:t>
                  </a:r>
                  <a:endParaRPr kumimoji="1" lang="ko-KR" altLang="ko-KR" sz="12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90" name="Group 16"/>
              <p:cNvGrpSpPr>
                <a:grpSpLocks/>
              </p:cNvGrpSpPr>
              <p:nvPr/>
            </p:nvGrpSpPr>
            <p:grpSpPr bwMode="auto">
              <a:xfrm>
                <a:off x="621" y="802"/>
                <a:ext cx="1992" cy="1395"/>
                <a:chOff x="621" y="802"/>
                <a:chExt cx="1992" cy="1395"/>
              </a:xfrm>
            </p:grpSpPr>
            <p:sp>
              <p:nvSpPr>
                <p:cNvPr id="91" name="AutoShape 17"/>
                <p:cNvSpPr>
                  <a:spLocks noChangeArrowheads="1"/>
                </p:cNvSpPr>
                <p:nvPr/>
              </p:nvSpPr>
              <p:spPr bwMode="auto">
                <a:xfrm>
                  <a:off x="621" y="802"/>
                  <a:ext cx="1992" cy="1395"/>
                </a:xfrm>
                <a:prstGeom prst="roundRect">
                  <a:avLst>
                    <a:gd name="adj" fmla="val 6565"/>
                  </a:avLst>
                </a:prstGeom>
                <a:solidFill>
                  <a:srgbClr val="92D05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AutoShape 18"/>
                <p:cNvSpPr>
                  <a:spLocks noChangeArrowheads="1"/>
                </p:cNvSpPr>
                <p:nvPr/>
              </p:nvSpPr>
              <p:spPr bwMode="auto">
                <a:xfrm>
                  <a:off x="672" y="839"/>
                  <a:ext cx="1901" cy="1317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3582806" y="3041749"/>
              <a:ext cx="2932021" cy="667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92D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전선을 임의로 변경하고 추가전선으로  </a:t>
              </a:r>
              <a:endParaRPr kumimoji="1" lang="en-US" altLang="ko-KR" sz="1000" b="1" dirty="0" smtClean="0">
                <a:solidFill>
                  <a:srgbClr val="92D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92D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연장 하거나 연결하지 마세요</a:t>
              </a:r>
              <a:r>
                <a:rPr kumimoji="1" lang="en-US" altLang="ko-KR" sz="1000" b="1" dirty="0" smtClean="0">
                  <a:solidFill>
                    <a:srgbClr val="92D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화재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감전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고장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등의 원인이 됩니다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3" name="순서도: 처리 12"/>
            <p:cNvSpPr/>
            <p:nvPr/>
          </p:nvSpPr>
          <p:spPr>
            <a:xfrm rot="655843">
              <a:off x="4097580" y="4350942"/>
              <a:ext cx="914400" cy="43884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순서도: 처리 134"/>
            <p:cNvSpPr/>
            <p:nvPr/>
          </p:nvSpPr>
          <p:spPr>
            <a:xfrm>
              <a:off x="5114092" y="4387185"/>
              <a:ext cx="914400" cy="43884"/>
            </a:xfrm>
            <a:prstGeom prst="flowChartProcess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3781695" y="4303625"/>
              <a:ext cx="936104" cy="75411"/>
            </a:xfrm>
            <a:custGeom>
              <a:avLst/>
              <a:gdLst>
                <a:gd name="connsiteX0" fmla="*/ 0 w 4238625"/>
                <a:gd name="connsiteY0" fmla="*/ 0 h 1466850"/>
                <a:gd name="connsiteX1" fmla="*/ 1838325 w 4238625"/>
                <a:gd name="connsiteY1" fmla="*/ 190500 h 1466850"/>
                <a:gd name="connsiteX2" fmla="*/ 3248025 w 4238625"/>
                <a:gd name="connsiteY2" fmla="*/ 1066800 h 1466850"/>
                <a:gd name="connsiteX3" fmla="*/ 4238625 w 4238625"/>
                <a:gd name="connsiteY3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5" h="1466850">
                  <a:moveTo>
                    <a:pt x="0" y="0"/>
                  </a:moveTo>
                  <a:cubicBezTo>
                    <a:pt x="648494" y="6350"/>
                    <a:pt x="1296988" y="12700"/>
                    <a:pt x="1838325" y="190500"/>
                  </a:cubicBezTo>
                  <a:cubicBezTo>
                    <a:pt x="2379662" y="368300"/>
                    <a:pt x="2847975" y="854075"/>
                    <a:pt x="3248025" y="1066800"/>
                  </a:cubicBezTo>
                  <a:cubicBezTo>
                    <a:pt x="3648075" y="1279525"/>
                    <a:pt x="4017963" y="1416050"/>
                    <a:pt x="4238625" y="1466850"/>
                  </a:cubicBezTo>
                </a:path>
              </a:pathLst>
            </a:custGeom>
            <a:ln w="1778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4" name="자유형 133"/>
            <p:cNvSpPr/>
            <p:nvPr/>
          </p:nvSpPr>
          <p:spPr>
            <a:xfrm>
              <a:off x="5433611" y="4392735"/>
              <a:ext cx="1008112" cy="144210"/>
            </a:xfrm>
            <a:custGeom>
              <a:avLst/>
              <a:gdLst>
                <a:gd name="connsiteX0" fmla="*/ 0 w 4238625"/>
                <a:gd name="connsiteY0" fmla="*/ 0 h 1466850"/>
                <a:gd name="connsiteX1" fmla="*/ 1838325 w 4238625"/>
                <a:gd name="connsiteY1" fmla="*/ 190500 h 1466850"/>
                <a:gd name="connsiteX2" fmla="*/ 3248025 w 4238625"/>
                <a:gd name="connsiteY2" fmla="*/ 1066800 h 1466850"/>
                <a:gd name="connsiteX3" fmla="*/ 4238625 w 4238625"/>
                <a:gd name="connsiteY3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38625" h="1466850">
                  <a:moveTo>
                    <a:pt x="0" y="0"/>
                  </a:moveTo>
                  <a:cubicBezTo>
                    <a:pt x="648494" y="6350"/>
                    <a:pt x="1296988" y="12700"/>
                    <a:pt x="1838325" y="190500"/>
                  </a:cubicBezTo>
                  <a:cubicBezTo>
                    <a:pt x="2379662" y="368300"/>
                    <a:pt x="2847975" y="854075"/>
                    <a:pt x="3248025" y="1066800"/>
                  </a:cubicBezTo>
                  <a:cubicBezTo>
                    <a:pt x="3648075" y="1279525"/>
                    <a:pt x="4017963" y="1416050"/>
                    <a:pt x="4238625" y="1466850"/>
                  </a:cubicBezTo>
                </a:path>
              </a:pathLst>
            </a:custGeom>
            <a:ln w="177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6" name="곱셈 기호 135"/>
            <p:cNvSpPr/>
            <p:nvPr/>
          </p:nvSpPr>
          <p:spPr>
            <a:xfrm>
              <a:off x="4807978" y="4149387"/>
              <a:ext cx="537231" cy="502403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12477" y="6056223"/>
            <a:ext cx="6330926" cy="2529657"/>
            <a:chOff x="219430" y="5727348"/>
            <a:chExt cx="6330926" cy="3746342"/>
          </a:xfrm>
        </p:grpSpPr>
        <p:grpSp>
          <p:nvGrpSpPr>
            <p:cNvPr id="41" name="Group 21"/>
            <p:cNvGrpSpPr>
              <a:grpSpLocks/>
            </p:cNvGrpSpPr>
            <p:nvPr/>
          </p:nvGrpSpPr>
          <p:grpSpPr bwMode="auto">
            <a:xfrm>
              <a:off x="223851" y="5727348"/>
              <a:ext cx="3092341" cy="3746342"/>
              <a:chOff x="793" y="593"/>
              <a:chExt cx="2006" cy="1515"/>
            </a:xfrm>
          </p:grpSpPr>
          <p:grpSp>
            <p:nvGrpSpPr>
              <p:cNvPr id="50" name="Group 22"/>
              <p:cNvGrpSpPr>
                <a:grpSpLocks/>
              </p:cNvGrpSpPr>
              <p:nvPr/>
            </p:nvGrpSpPr>
            <p:grpSpPr bwMode="auto">
              <a:xfrm>
                <a:off x="851" y="593"/>
                <a:ext cx="1200" cy="518"/>
                <a:chOff x="930" y="599"/>
                <a:chExt cx="1200" cy="518"/>
              </a:xfrm>
            </p:grpSpPr>
            <p:sp>
              <p:nvSpPr>
                <p:cNvPr id="55" name="AutoShape 23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200" cy="499"/>
                </a:xfrm>
                <a:prstGeom prst="homePlate">
                  <a:avLst>
                    <a:gd name="adj" fmla="val 45299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" y="599"/>
                  <a:ext cx="726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안전장치</a:t>
                  </a:r>
                  <a:endParaRPr kumimoji="1" lang="ko-KR" altLang="ko-KR" sz="12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51" name="Group 25"/>
              <p:cNvGrpSpPr>
                <a:grpSpLocks/>
              </p:cNvGrpSpPr>
              <p:nvPr/>
            </p:nvGrpSpPr>
            <p:grpSpPr bwMode="auto">
              <a:xfrm>
                <a:off x="793" y="748"/>
                <a:ext cx="2006" cy="1360"/>
                <a:chOff x="793" y="748"/>
                <a:chExt cx="2006" cy="1360"/>
              </a:xfrm>
            </p:grpSpPr>
            <p:sp>
              <p:nvSpPr>
                <p:cNvPr id="52" name="AutoShape 26"/>
                <p:cNvSpPr>
                  <a:spLocks noChangeArrowheads="1"/>
                </p:cNvSpPr>
                <p:nvPr/>
              </p:nvSpPr>
              <p:spPr bwMode="auto">
                <a:xfrm>
                  <a:off x="793" y="748"/>
                  <a:ext cx="2006" cy="1360"/>
                </a:xfrm>
                <a:prstGeom prst="roundRect">
                  <a:avLst>
                    <a:gd name="adj" fmla="val 6565"/>
                  </a:avLst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AutoShape 27"/>
                <p:cNvSpPr>
                  <a:spLocks noChangeArrowheads="1"/>
                </p:cNvSpPr>
                <p:nvPr/>
              </p:nvSpPr>
              <p:spPr bwMode="auto">
                <a:xfrm>
                  <a:off x="849" y="838"/>
                  <a:ext cx="1903" cy="1129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42" name="Group 29"/>
            <p:cNvGrpSpPr>
              <a:grpSpLocks/>
            </p:cNvGrpSpPr>
            <p:nvPr/>
          </p:nvGrpSpPr>
          <p:grpSpPr bwMode="auto">
            <a:xfrm>
              <a:off x="3459556" y="5732294"/>
              <a:ext cx="3090800" cy="3741396"/>
              <a:chOff x="624" y="595"/>
              <a:chExt cx="2005" cy="1513"/>
            </a:xfrm>
          </p:grpSpPr>
          <p:grpSp>
            <p:nvGrpSpPr>
              <p:cNvPr id="43" name="Group 30"/>
              <p:cNvGrpSpPr>
                <a:grpSpLocks/>
              </p:cNvGrpSpPr>
              <p:nvPr/>
            </p:nvGrpSpPr>
            <p:grpSpPr bwMode="auto">
              <a:xfrm>
                <a:off x="793" y="595"/>
                <a:ext cx="1279" cy="516"/>
                <a:chOff x="872" y="601"/>
                <a:chExt cx="1279" cy="516"/>
              </a:xfrm>
            </p:grpSpPr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>
                  <a:off x="930" y="618"/>
                  <a:ext cx="1221" cy="499"/>
                </a:xfrm>
                <a:prstGeom prst="homePlate">
                  <a:avLst>
                    <a:gd name="adj" fmla="val 45299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72" y="601"/>
                  <a:ext cx="1014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ko-KR" altLang="en-US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rPr>
                    <a:t>분해금지</a:t>
                  </a:r>
                  <a:endParaRPr kumimoji="1" lang="ko-KR" altLang="ko-KR" sz="1200" dirty="0" smtClean="0">
                    <a:solidFill>
                      <a:schemeClr val="bg1"/>
                    </a:solidFill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grpSp>
            <p:nvGrpSpPr>
              <p:cNvPr id="44" name="Group 33"/>
              <p:cNvGrpSpPr>
                <a:grpSpLocks/>
              </p:cNvGrpSpPr>
              <p:nvPr/>
            </p:nvGrpSpPr>
            <p:grpSpPr bwMode="auto">
              <a:xfrm>
                <a:off x="624" y="748"/>
                <a:ext cx="2005" cy="1360"/>
                <a:chOff x="624" y="748"/>
                <a:chExt cx="2005" cy="1360"/>
              </a:xfrm>
            </p:grpSpPr>
            <p:sp>
              <p:nvSpPr>
                <p:cNvPr id="45" name="AutoShape 34"/>
                <p:cNvSpPr>
                  <a:spLocks noChangeArrowheads="1"/>
                </p:cNvSpPr>
                <p:nvPr/>
              </p:nvSpPr>
              <p:spPr bwMode="auto">
                <a:xfrm>
                  <a:off x="624" y="748"/>
                  <a:ext cx="2005" cy="1360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AutoShape 35"/>
                <p:cNvSpPr>
                  <a:spLocks noChangeArrowheads="1"/>
                </p:cNvSpPr>
                <p:nvPr/>
              </p:nvSpPr>
              <p:spPr bwMode="auto">
                <a:xfrm>
                  <a:off x="671" y="838"/>
                  <a:ext cx="1902" cy="1129"/>
                </a:xfrm>
                <a:prstGeom prst="roundRect">
                  <a:avLst>
                    <a:gd name="adj" fmla="val 6565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ko-KR" dirty="0" smtClean="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37" name="Text Box 11"/>
            <p:cNvSpPr txBox="1">
              <a:spLocks noChangeArrowheads="1"/>
            </p:cNvSpPr>
            <p:nvPr/>
          </p:nvSpPr>
          <p:spPr bwMode="auto">
            <a:xfrm rot="20356627">
              <a:off x="219430" y="8016039"/>
              <a:ext cx="1944216" cy="776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b="1" i="1" dirty="0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투입구 뚜껑을 열면 </a:t>
              </a:r>
              <a:endParaRPr kumimoji="1" lang="en-US" altLang="ko-KR" sz="9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b="1" i="1" dirty="0" err="1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교반기는</a:t>
              </a:r>
              <a:r>
                <a:rPr kumimoji="1" lang="ko-KR" altLang="en-US" sz="900" b="1" i="1" dirty="0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회전을 멈추고 </a:t>
              </a:r>
              <a:endParaRPr kumimoji="1" lang="en-US" altLang="ko-KR" sz="900" b="1" i="1" dirty="0" smtClean="0">
                <a:solidFill>
                  <a:srgbClr val="00B05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b="1" i="1" dirty="0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닫으면 다시 회전합니다</a:t>
              </a:r>
              <a:r>
                <a:rPr kumimoji="1" lang="en-US" altLang="ko-KR" sz="900" b="1" i="1" dirty="0" smtClean="0">
                  <a:solidFill>
                    <a:srgbClr val="00B05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310179" y="6535259"/>
              <a:ext cx="3019100" cy="1014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투입구를 열었을 때 </a:t>
              </a:r>
              <a:r>
                <a:rPr kumimoji="1" lang="ko-KR" altLang="en-US" sz="1000" b="1" dirty="0" err="1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분해조</a:t>
              </a: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내부의 </a:t>
              </a:r>
              <a:r>
                <a:rPr kumimoji="1" lang="ko-KR" altLang="en-US" sz="1000" b="1" dirty="0" err="1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교반기가</a:t>
              </a: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endParaRPr kumimoji="1" lang="en-US" altLang="ko-KR" sz="1000" b="1" dirty="0" smtClean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회전하면 차단기를 내린 후 </a:t>
              </a:r>
              <a:r>
                <a:rPr kumimoji="1" lang="en-US" altLang="ko-KR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A/S</a:t>
              </a: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를 의뢰하세요</a:t>
              </a:r>
              <a:r>
                <a:rPr kumimoji="1" lang="en-US" altLang="ko-KR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안전사고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위험이 있습니다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16" name="Picture 2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654" y="8038088"/>
              <a:ext cx="736649" cy="822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7" name="AutoShape 18"/>
            <p:cNvSpPr>
              <a:spLocks noChangeArrowheads="1"/>
            </p:cNvSpPr>
            <p:nvPr/>
          </p:nvSpPr>
          <p:spPr bwMode="auto">
            <a:xfrm rot="20417164">
              <a:off x="2589714" y="8629744"/>
              <a:ext cx="566551" cy="17858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AutoShape 18"/>
            <p:cNvSpPr>
              <a:spLocks noChangeArrowheads="1"/>
            </p:cNvSpPr>
            <p:nvPr/>
          </p:nvSpPr>
          <p:spPr bwMode="auto">
            <a:xfrm rot="16200000">
              <a:off x="2474633" y="8426239"/>
              <a:ext cx="842674" cy="15170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/>
          </p:nvSpPr>
          <p:spPr bwMode="auto">
            <a:xfrm>
              <a:off x="3559194" y="6384735"/>
              <a:ext cx="2877650" cy="1014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서비스 기술자 외에 절대로 제품을 </a:t>
              </a:r>
              <a:endParaRPr kumimoji="1" lang="en-US" altLang="ko-KR" sz="10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분해하지 마세요</a:t>
              </a:r>
              <a:r>
                <a:rPr kumimoji="1" lang="en-US" altLang="ko-KR" sz="1000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화재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감전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및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누전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의 원인이 됩니다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39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487" y="7635040"/>
              <a:ext cx="179671" cy="29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0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58758">
              <a:off x="4084731" y="7853224"/>
              <a:ext cx="530792" cy="80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1" name="Picture 2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603" y="8097625"/>
              <a:ext cx="630311" cy="379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2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60" y="8189069"/>
              <a:ext cx="360778" cy="362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3" name="Picture 2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119" y="7713446"/>
              <a:ext cx="673330" cy="799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4" name="AutoShape 18"/>
            <p:cNvSpPr>
              <a:spLocks noChangeArrowheads="1"/>
            </p:cNvSpPr>
            <p:nvPr/>
          </p:nvSpPr>
          <p:spPr bwMode="auto">
            <a:xfrm rot="16200000">
              <a:off x="5078447" y="8584349"/>
              <a:ext cx="842674" cy="15170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5" name="AutoShape 18"/>
            <p:cNvSpPr>
              <a:spLocks noChangeArrowheads="1"/>
            </p:cNvSpPr>
            <p:nvPr/>
          </p:nvSpPr>
          <p:spPr bwMode="auto">
            <a:xfrm rot="20581878">
              <a:off x="4810385" y="8204796"/>
              <a:ext cx="842674" cy="27937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138" name="Picture 1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698" y="7550207"/>
              <a:ext cx="367479" cy="1275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6" name="곱셈 기호 145"/>
            <p:cNvSpPr/>
            <p:nvPr/>
          </p:nvSpPr>
          <p:spPr>
            <a:xfrm>
              <a:off x="4839442" y="8396201"/>
              <a:ext cx="421210" cy="68122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8" name="Text Box 5"/>
          <p:cNvSpPr txBox="1">
            <a:spLocks noChangeArrowheads="1"/>
          </p:cNvSpPr>
          <p:nvPr/>
        </p:nvSpPr>
        <p:spPr bwMode="auto">
          <a:xfrm>
            <a:off x="2181296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5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안전을 위한 주의사항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#2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70" name="Group 2"/>
          <p:cNvGrpSpPr>
            <a:grpSpLocks/>
          </p:cNvGrpSpPr>
          <p:nvPr/>
        </p:nvGrpSpPr>
        <p:grpSpPr bwMode="auto">
          <a:xfrm>
            <a:off x="1941050" y="228601"/>
            <a:ext cx="625884" cy="420608"/>
            <a:chOff x="1656" y="1480"/>
            <a:chExt cx="241" cy="207"/>
          </a:xfrm>
        </p:grpSpPr>
        <p:sp>
          <p:nvSpPr>
            <p:cNvPr id="7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03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254936" y="-23839"/>
            <a:ext cx="3748565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안전을 위한 주의 사항 </a:t>
            </a:r>
            <a:r>
              <a:rPr lang="en-US" altLang="ko-KR" sz="1800" dirty="0" smtClean="0"/>
              <a:t>#3</a:t>
            </a:r>
            <a:endParaRPr lang="ko-KR" altLang="en-US" sz="1800" dirty="0"/>
          </a:p>
        </p:txBody>
      </p:sp>
      <p:sp>
        <p:nvSpPr>
          <p:cNvPr id="21" name="직사각형 20"/>
          <p:cNvSpPr/>
          <p:nvPr/>
        </p:nvSpPr>
        <p:spPr>
          <a:xfrm>
            <a:off x="1017555" y="1136576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경고</a:t>
            </a:r>
            <a:endParaRPr kumimoji="1" lang="en-US" altLang="ko-KR" sz="2000" b="1" dirty="0" smtClean="0">
              <a:solidFill>
                <a:srgbClr val="FF0000"/>
              </a:solidFill>
              <a:latin typeface="휴먼고딕" pitchFamily="2" charset="-127"/>
              <a:ea typeface="휴먼고딕" pitchFamily="2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다음 사항을 지키지 않을 때는 중상 또는 사망 사고가 발생할 수 있습니다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새굴림" pitchFamily="18" charset="-127"/>
                <a:ea typeface="새굴림" pitchFamily="18" charset="-127"/>
                <a:cs typeface="굴림" pitchFamily="50" charset="-127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77671" y="2286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2997224" descr="EMB000012a80b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6" y="1273324"/>
            <a:ext cx="635448" cy="5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그룹 9"/>
          <p:cNvGrpSpPr/>
          <p:nvPr/>
        </p:nvGrpSpPr>
        <p:grpSpPr>
          <a:xfrm>
            <a:off x="247964" y="2394273"/>
            <a:ext cx="6323422" cy="2720979"/>
            <a:chOff x="238715" y="1627832"/>
            <a:chExt cx="6323422" cy="3818054"/>
          </a:xfrm>
        </p:grpSpPr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238715" y="1627832"/>
              <a:ext cx="6323422" cy="3818054"/>
              <a:chOff x="807" y="618"/>
              <a:chExt cx="4102" cy="1544"/>
            </a:xfrm>
          </p:grpSpPr>
          <p:grpSp>
            <p:nvGrpSpPr>
              <p:cNvPr id="57" name="Group 4"/>
              <p:cNvGrpSpPr>
                <a:grpSpLocks/>
              </p:cNvGrpSpPr>
              <p:nvPr/>
            </p:nvGrpSpPr>
            <p:grpSpPr bwMode="auto">
              <a:xfrm>
                <a:off x="807" y="618"/>
                <a:ext cx="2017" cy="1544"/>
                <a:chOff x="783" y="612"/>
                <a:chExt cx="2017" cy="1544"/>
              </a:xfrm>
            </p:grpSpPr>
            <p:grpSp>
              <p:nvGrpSpPr>
                <p:cNvPr id="96" name="Group 5"/>
                <p:cNvGrpSpPr>
                  <a:grpSpLocks/>
                </p:cNvGrpSpPr>
                <p:nvPr/>
              </p:nvGrpSpPr>
              <p:grpSpPr bwMode="auto">
                <a:xfrm>
                  <a:off x="851" y="612"/>
                  <a:ext cx="1201" cy="499"/>
                  <a:chOff x="930" y="618"/>
                  <a:chExt cx="1201" cy="499"/>
                </a:xfrm>
              </p:grpSpPr>
              <p:sp>
                <p:nvSpPr>
                  <p:cNvPr id="101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01" cy="499"/>
                  </a:xfrm>
                  <a:prstGeom prst="homePlate">
                    <a:avLst>
                      <a:gd name="adj" fmla="val 45299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srgbClr val="00B050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srgbClr val="00B050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10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618"/>
                    <a:ext cx="726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청소방법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7" name="Group 8"/>
                <p:cNvGrpSpPr>
                  <a:grpSpLocks/>
                </p:cNvGrpSpPr>
                <p:nvPr/>
              </p:nvGrpSpPr>
              <p:grpSpPr bwMode="auto">
                <a:xfrm>
                  <a:off x="783" y="767"/>
                  <a:ext cx="2017" cy="1389"/>
                  <a:chOff x="783" y="767"/>
                  <a:chExt cx="2017" cy="1389"/>
                </a:xfrm>
              </p:grpSpPr>
              <p:sp>
                <p:nvSpPr>
                  <p:cNvPr id="9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783" y="767"/>
                    <a:ext cx="2017" cy="1389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rgbClr val="00B05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802"/>
                    <a:ext cx="1904" cy="1317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4" y="905"/>
                    <a:ext cx="1856" cy="3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ko-KR" altLang="en-US" sz="10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청소 작업 때 제품 본체에 물을 직접</a:t>
                    </a:r>
                    <a:endParaRPr kumimoji="1" lang="en-US" altLang="ko-KR" sz="1000" b="1" dirty="0" smtClean="0">
                      <a:solidFill>
                        <a:srgbClr val="00B05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endParaRPr>
                  </a:p>
                  <a:p>
                    <a:pPr lvl="0"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ko-KR" altLang="en-US" sz="10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 뿌리지 마세요</a:t>
                    </a:r>
                    <a:r>
                      <a:rPr kumimoji="1" lang="en-US" altLang="ko-KR" sz="10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.</a:t>
                    </a:r>
                  </a:p>
                  <a:p>
                    <a:pPr lvl="0"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감전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고장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화재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 </a:t>
                    </a:r>
                    <a:r>
                      <a:rPr kumimoji="1" lang="ko-KR" altLang="en-US" sz="1000" b="1" dirty="0" smtClean="0"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등의 원인이 됩니다</a:t>
                    </a:r>
                    <a:r>
                      <a:rPr kumimoji="1" lang="en-US" altLang="ko-KR" sz="1000" b="1" dirty="0" smtClean="0"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88" name="Group 12"/>
              <p:cNvGrpSpPr>
                <a:grpSpLocks/>
              </p:cNvGrpSpPr>
              <p:nvPr/>
            </p:nvGrpSpPr>
            <p:grpSpPr bwMode="auto">
              <a:xfrm>
                <a:off x="2917" y="618"/>
                <a:ext cx="1992" cy="1544"/>
                <a:chOff x="625" y="612"/>
                <a:chExt cx="1992" cy="1544"/>
              </a:xfrm>
            </p:grpSpPr>
            <p:grpSp>
              <p:nvGrpSpPr>
                <p:cNvPr id="89" name="Group 13"/>
                <p:cNvGrpSpPr>
                  <a:grpSpLocks/>
                </p:cNvGrpSpPr>
                <p:nvPr/>
              </p:nvGrpSpPr>
              <p:grpSpPr bwMode="auto">
                <a:xfrm>
                  <a:off x="679" y="612"/>
                  <a:ext cx="1394" cy="499"/>
                  <a:chOff x="758" y="618"/>
                  <a:chExt cx="1394" cy="499"/>
                </a:xfrm>
              </p:grpSpPr>
              <p:sp>
                <p:nvSpPr>
                  <p:cNvPr id="94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22" cy="499"/>
                  </a:xfrm>
                  <a:prstGeom prst="homePlate">
                    <a:avLst>
                      <a:gd name="adj" fmla="val 45299"/>
                    </a:avLst>
                  </a:prstGeom>
                  <a:solidFill>
                    <a:srgbClr val="E684E8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8" y="618"/>
                    <a:ext cx="1247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어린이 주의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0" name="Group 16"/>
                <p:cNvGrpSpPr>
                  <a:grpSpLocks/>
                </p:cNvGrpSpPr>
                <p:nvPr/>
              </p:nvGrpSpPr>
              <p:grpSpPr bwMode="auto">
                <a:xfrm>
                  <a:off x="625" y="761"/>
                  <a:ext cx="1992" cy="1395"/>
                  <a:chOff x="625" y="761"/>
                  <a:chExt cx="1992" cy="1395"/>
                </a:xfrm>
              </p:grpSpPr>
              <p:sp>
                <p:nvSpPr>
                  <p:cNvPr id="91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761"/>
                    <a:ext cx="1992" cy="1395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rgbClr val="E684E8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802"/>
                    <a:ext cx="1901" cy="1317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04" name="AutoShape 18"/>
            <p:cNvSpPr>
              <a:spLocks noChangeArrowheads="1"/>
            </p:cNvSpPr>
            <p:nvPr/>
          </p:nvSpPr>
          <p:spPr bwMode="auto">
            <a:xfrm rot="16200000">
              <a:off x="1914393" y="4086407"/>
              <a:ext cx="1080120" cy="427290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05" name="AutoShape 18"/>
            <p:cNvSpPr>
              <a:spLocks noChangeArrowheads="1"/>
            </p:cNvSpPr>
            <p:nvPr/>
          </p:nvSpPr>
          <p:spPr bwMode="auto">
            <a:xfrm rot="19609384">
              <a:off x="1993696" y="4300820"/>
              <a:ext cx="1080120" cy="427290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3526832" y="2170805"/>
              <a:ext cx="2932021" cy="1425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어린이가 제품 위에 올라가거나 제품 내부에</a:t>
              </a:r>
              <a:endParaRPr kumimoji="1" lang="en-US" altLang="ko-KR" sz="1000" b="1" dirty="0" smtClean="0">
                <a:solidFill>
                  <a:srgbClr val="E684E8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들어가지 않도록 주의 하세요</a:t>
              </a:r>
              <a:r>
                <a:rPr kumimoji="1" lang="en-US" altLang="ko-KR" sz="1000" b="1" dirty="0" smtClean="0">
                  <a:solidFill>
                    <a:srgbClr val="E684E8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떨어지거나 내부 </a:t>
              </a:r>
              <a:r>
                <a:rPr kumimoji="1" lang="ko-KR" altLang="en-US" sz="1000" b="1" dirty="0" err="1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회전물에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부딪혀</a:t>
              </a:r>
              <a:endPara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심하게 다칠 수가 있습니다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07" name="Picture 1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781" y="3555143"/>
              <a:ext cx="1293272" cy="9575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3213" y="4226250"/>
              <a:ext cx="1289517" cy="993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7" name="곱셈 기호 126"/>
            <p:cNvSpPr/>
            <p:nvPr/>
          </p:nvSpPr>
          <p:spPr>
            <a:xfrm>
              <a:off x="2140193" y="3526775"/>
              <a:ext cx="782537" cy="80859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AutoShape 18"/>
            <p:cNvSpPr>
              <a:spLocks noChangeArrowheads="1"/>
            </p:cNvSpPr>
            <p:nvPr/>
          </p:nvSpPr>
          <p:spPr bwMode="auto">
            <a:xfrm rot="16200000">
              <a:off x="2327980" y="4474176"/>
              <a:ext cx="842674" cy="346825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 rot="20650898">
              <a:off x="2327978" y="4890872"/>
              <a:ext cx="842674" cy="279375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pic>
          <p:nvPicPr>
            <p:cNvPr id="72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5322" y="3759992"/>
              <a:ext cx="1777397" cy="1498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정육면체 5"/>
            <p:cNvSpPr/>
            <p:nvPr/>
          </p:nvSpPr>
          <p:spPr>
            <a:xfrm rot="20722203">
              <a:off x="4198595" y="4382457"/>
              <a:ext cx="735146" cy="643719"/>
            </a:xfrm>
            <a:prstGeom prst="cube">
              <a:avLst>
                <a:gd name="adj" fmla="val 34424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>
                <a:rot lat="3000000" lon="120000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497" y="3784993"/>
              <a:ext cx="694152" cy="882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6" name="곱셈 기호 135"/>
            <p:cNvSpPr/>
            <p:nvPr/>
          </p:nvSpPr>
          <p:spPr>
            <a:xfrm>
              <a:off x="4855770" y="4522022"/>
              <a:ext cx="564846" cy="80859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AutoShape 18"/>
            <p:cNvSpPr>
              <a:spLocks noChangeArrowheads="1"/>
            </p:cNvSpPr>
            <p:nvPr/>
          </p:nvSpPr>
          <p:spPr bwMode="auto">
            <a:xfrm rot="20302497">
              <a:off x="5666508" y="4786701"/>
              <a:ext cx="606505" cy="487719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AutoShape 18"/>
            <p:cNvSpPr>
              <a:spLocks noChangeArrowheads="1"/>
            </p:cNvSpPr>
            <p:nvPr/>
          </p:nvSpPr>
          <p:spPr bwMode="auto">
            <a:xfrm rot="16200000">
              <a:off x="5865657" y="4348609"/>
              <a:ext cx="842674" cy="346825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55672" y="6080901"/>
            <a:ext cx="6326505" cy="2591001"/>
            <a:chOff x="255672" y="5653603"/>
            <a:chExt cx="6326505" cy="3699358"/>
          </a:xfrm>
        </p:grpSpPr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255672" y="5653603"/>
              <a:ext cx="6326505" cy="3699358"/>
              <a:chOff x="817" y="618"/>
              <a:chExt cx="4104" cy="1496"/>
            </a:xfrm>
          </p:grpSpPr>
          <p:grpSp>
            <p:nvGrpSpPr>
              <p:cNvPr id="41" name="Group 21"/>
              <p:cNvGrpSpPr>
                <a:grpSpLocks/>
              </p:cNvGrpSpPr>
              <p:nvPr/>
            </p:nvGrpSpPr>
            <p:grpSpPr bwMode="auto">
              <a:xfrm>
                <a:off x="817" y="618"/>
                <a:ext cx="2006" cy="1496"/>
                <a:chOff x="793" y="612"/>
                <a:chExt cx="2006" cy="1496"/>
              </a:xfrm>
            </p:grpSpPr>
            <p:grpSp>
              <p:nvGrpSpPr>
                <p:cNvPr id="50" name="Group 22"/>
                <p:cNvGrpSpPr>
                  <a:grpSpLocks/>
                </p:cNvGrpSpPr>
                <p:nvPr/>
              </p:nvGrpSpPr>
              <p:grpSpPr bwMode="auto">
                <a:xfrm>
                  <a:off x="851" y="612"/>
                  <a:ext cx="1200" cy="499"/>
                  <a:chOff x="930" y="618"/>
                  <a:chExt cx="1200" cy="499"/>
                </a:xfrm>
              </p:grpSpPr>
              <p:sp>
                <p:nvSpPr>
                  <p:cNvPr id="5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00" cy="499"/>
                  </a:xfrm>
                  <a:prstGeom prst="homePlate">
                    <a:avLst>
                      <a:gd name="adj" fmla="val 45299"/>
                    </a:avLst>
                  </a:prstGeom>
                  <a:solidFill>
                    <a:srgbClr val="FFC000"/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618"/>
                    <a:ext cx="726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안전장치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51" name="Group 25"/>
                <p:cNvGrpSpPr>
                  <a:grpSpLocks/>
                </p:cNvGrpSpPr>
                <p:nvPr/>
              </p:nvGrpSpPr>
              <p:grpSpPr bwMode="auto">
                <a:xfrm>
                  <a:off x="793" y="748"/>
                  <a:ext cx="2006" cy="1360"/>
                  <a:chOff x="793" y="748"/>
                  <a:chExt cx="2006" cy="1360"/>
                </a:xfrm>
              </p:grpSpPr>
              <p:sp>
                <p:nvSpPr>
                  <p:cNvPr id="52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793" y="748"/>
                    <a:ext cx="2006" cy="1360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rgbClr val="FFC000"/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838"/>
                    <a:ext cx="1903" cy="1229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42" name="Group 29"/>
              <p:cNvGrpSpPr>
                <a:grpSpLocks/>
              </p:cNvGrpSpPr>
              <p:nvPr/>
            </p:nvGrpSpPr>
            <p:grpSpPr bwMode="auto">
              <a:xfrm>
                <a:off x="2916" y="618"/>
                <a:ext cx="2005" cy="1496"/>
                <a:chOff x="624" y="612"/>
                <a:chExt cx="2005" cy="1496"/>
              </a:xfrm>
            </p:grpSpPr>
            <p:grpSp>
              <p:nvGrpSpPr>
                <p:cNvPr id="43" name="Group 30"/>
                <p:cNvGrpSpPr>
                  <a:grpSpLocks/>
                </p:cNvGrpSpPr>
                <p:nvPr/>
              </p:nvGrpSpPr>
              <p:grpSpPr bwMode="auto">
                <a:xfrm>
                  <a:off x="793" y="612"/>
                  <a:ext cx="1279" cy="499"/>
                  <a:chOff x="872" y="618"/>
                  <a:chExt cx="1279" cy="499"/>
                </a:xfrm>
              </p:grpSpPr>
              <p:sp>
                <p:nvSpPr>
                  <p:cNvPr id="4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21" cy="499"/>
                  </a:xfrm>
                  <a:prstGeom prst="homePlate">
                    <a:avLst>
                      <a:gd name="adj" fmla="val 45299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2" y="618"/>
                    <a:ext cx="1014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err="1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이격거리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44" name="Group 33"/>
                <p:cNvGrpSpPr>
                  <a:grpSpLocks/>
                </p:cNvGrpSpPr>
                <p:nvPr/>
              </p:nvGrpSpPr>
              <p:grpSpPr bwMode="auto">
                <a:xfrm>
                  <a:off x="624" y="748"/>
                  <a:ext cx="2005" cy="1360"/>
                  <a:chOff x="624" y="748"/>
                  <a:chExt cx="2005" cy="1360"/>
                </a:xfrm>
              </p:grpSpPr>
              <p:sp>
                <p:nvSpPr>
                  <p:cNvPr id="45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748"/>
                    <a:ext cx="2005" cy="1360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671" y="838"/>
                    <a:ext cx="1902" cy="1229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15" name="Text Box 11"/>
            <p:cNvSpPr txBox="1">
              <a:spLocks noChangeArrowheads="1"/>
            </p:cNvSpPr>
            <p:nvPr/>
          </p:nvSpPr>
          <p:spPr bwMode="auto">
            <a:xfrm>
              <a:off x="328125" y="6257867"/>
              <a:ext cx="2961692" cy="79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 제품은 교류 단상 </a:t>
              </a:r>
              <a:endParaRPr kumimoji="1" lang="en-US" altLang="ko-KR" sz="1000" b="1" dirty="0" smtClean="0">
                <a:solidFill>
                  <a:srgbClr val="FFC00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380V 3</a:t>
              </a: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상 </a:t>
              </a:r>
              <a:r>
                <a:rPr kumimoji="1" lang="en-US" altLang="ko-KR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60HZ </a:t>
              </a:r>
              <a:r>
                <a:rPr kumimoji="1" lang="ko-KR" altLang="en-US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전용입니다</a:t>
              </a:r>
              <a:r>
                <a:rPr kumimoji="1" lang="en-US" altLang="ko-KR" sz="1000" b="1" dirty="0" smtClean="0">
                  <a:solidFill>
                    <a:srgbClr val="FFC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17" name="AutoShape 18"/>
            <p:cNvSpPr>
              <a:spLocks noChangeArrowheads="1"/>
            </p:cNvSpPr>
            <p:nvPr/>
          </p:nvSpPr>
          <p:spPr bwMode="auto">
            <a:xfrm rot="21200727">
              <a:off x="2230421" y="8820209"/>
              <a:ext cx="842674" cy="27937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8" name="AutoShape 18"/>
            <p:cNvSpPr>
              <a:spLocks noChangeArrowheads="1"/>
            </p:cNvSpPr>
            <p:nvPr/>
          </p:nvSpPr>
          <p:spPr bwMode="auto">
            <a:xfrm rot="16200000">
              <a:off x="2605503" y="8271025"/>
              <a:ext cx="842674" cy="15170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23" name="Text Box 11"/>
            <p:cNvSpPr txBox="1">
              <a:spLocks noChangeArrowheads="1"/>
            </p:cNvSpPr>
            <p:nvPr/>
          </p:nvSpPr>
          <p:spPr bwMode="auto">
            <a:xfrm>
              <a:off x="3574058" y="6456166"/>
              <a:ext cx="28776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발효소멸기와 </a:t>
              </a:r>
              <a:r>
                <a:rPr kumimoji="1" lang="ko-KR" altLang="en-US" sz="1000" b="1" dirty="0" err="1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슈퍼나노</a:t>
              </a:r>
              <a:r>
                <a:rPr kumimoji="1" lang="ko-KR" altLang="en-US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탈취기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를 너무 멀리</a:t>
              </a:r>
              <a:endPara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b="1" dirty="0" err="1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이격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시키면 탈취기능이 저하되며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</a:t>
              </a:r>
              <a:endParaRPr kumimoji="1" lang="en-US" altLang="ko-KR" sz="1000" b="1" dirty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 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최장 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2m 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이내가 가장 효율적입니다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pic>
          <p:nvPicPr>
            <p:cNvPr id="143" name="Picture 2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973" y="7755577"/>
              <a:ext cx="1324444" cy="135270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4" name="AutoShape 18"/>
            <p:cNvSpPr>
              <a:spLocks noChangeArrowheads="1"/>
            </p:cNvSpPr>
            <p:nvPr/>
          </p:nvSpPr>
          <p:spPr bwMode="auto">
            <a:xfrm rot="16200000">
              <a:off x="4592216" y="8344920"/>
              <a:ext cx="842674" cy="249279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5" name="AutoShape 18"/>
            <p:cNvSpPr>
              <a:spLocks noChangeArrowheads="1"/>
            </p:cNvSpPr>
            <p:nvPr/>
          </p:nvSpPr>
          <p:spPr bwMode="auto">
            <a:xfrm rot="20581878">
              <a:off x="4558314" y="8650697"/>
              <a:ext cx="842674" cy="400009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6" name="곱셈 기호 145"/>
            <p:cNvSpPr/>
            <p:nvPr/>
          </p:nvSpPr>
          <p:spPr>
            <a:xfrm>
              <a:off x="4903371" y="7407019"/>
              <a:ext cx="650591" cy="80859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Text Box 11"/>
            <p:cNvSpPr txBox="1">
              <a:spLocks noChangeArrowheads="1"/>
            </p:cNvSpPr>
            <p:nvPr/>
          </p:nvSpPr>
          <p:spPr bwMode="auto">
            <a:xfrm>
              <a:off x="477150" y="7749101"/>
              <a:ext cx="1487671" cy="428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9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3</a:t>
              </a:r>
              <a:r>
                <a:rPr kumimoji="1" lang="ko-KR" altLang="en-US" sz="9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상 </a:t>
              </a:r>
              <a:r>
                <a:rPr kumimoji="1" lang="en-US" altLang="ko-KR" sz="9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380V </a:t>
              </a:r>
              <a:r>
                <a:rPr kumimoji="1" lang="ko-KR" altLang="en-US" sz="9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전용</a:t>
              </a:r>
              <a:endParaRPr kumimoji="1" lang="en-US" altLang="ko-KR" sz="9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78" name="Text Box 11"/>
            <p:cNvSpPr txBox="1">
              <a:spLocks noChangeArrowheads="1"/>
            </p:cNvSpPr>
            <p:nvPr/>
          </p:nvSpPr>
          <p:spPr bwMode="auto">
            <a:xfrm>
              <a:off x="1662364" y="8209453"/>
              <a:ext cx="1584176" cy="658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800" b="1" i="1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Only</a:t>
              </a:r>
            </a:p>
          </p:txBody>
        </p:sp>
        <p:pic>
          <p:nvPicPr>
            <p:cNvPr id="79" name="Picture 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275" y="7790788"/>
              <a:ext cx="894354" cy="450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정육면체 79"/>
            <p:cNvSpPr/>
            <p:nvPr/>
          </p:nvSpPr>
          <p:spPr>
            <a:xfrm rot="20365319">
              <a:off x="5599081" y="7658957"/>
              <a:ext cx="538793" cy="1113311"/>
            </a:xfrm>
            <a:prstGeom prst="cube">
              <a:avLst>
                <a:gd name="adj" fmla="val 34424"/>
              </a:avLst>
            </a:prstGeom>
            <a:solidFill>
              <a:schemeClr val="bg2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3000000" lon="1200000" rev="20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왼쪽/오른쪽 화살표 6"/>
            <p:cNvSpPr/>
            <p:nvPr/>
          </p:nvSpPr>
          <p:spPr>
            <a:xfrm>
              <a:off x="5001574" y="8209453"/>
              <a:ext cx="562280" cy="330023"/>
            </a:xfrm>
            <a:prstGeom prst="leftRightArrow">
              <a:avLst>
                <a:gd name="adj1" fmla="val 35363"/>
                <a:gd name="adj2" fmla="val 4349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2181296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6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안전을 위한 주의사항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#3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8" name="Group 2"/>
          <p:cNvGrpSpPr>
            <a:grpSpLocks/>
          </p:cNvGrpSpPr>
          <p:nvPr/>
        </p:nvGrpSpPr>
        <p:grpSpPr bwMode="auto">
          <a:xfrm>
            <a:off x="1941050" y="228601"/>
            <a:ext cx="625884" cy="420608"/>
            <a:chOff x="1656" y="1480"/>
            <a:chExt cx="241" cy="207"/>
          </a:xfrm>
        </p:grpSpPr>
        <p:sp>
          <p:nvSpPr>
            <p:cNvPr id="69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03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8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2150488" y="0"/>
            <a:ext cx="3748565" cy="881682"/>
          </a:xfrm>
        </p:spPr>
        <p:txBody>
          <a:bodyPr>
            <a:normAutofit/>
          </a:bodyPr>
          <a:lstStyle/>
          <a:p>
            <a:pPr algn="ctr"/>
            <a:r>
              <a:rPr lang="ko-KR" altLang="en-US" sz="1800" dirty="0" smtClean="0"/>
              <a:t>안전을 위한 주의 사항 </a:t>
            </a:r>
            <a:r>
              <a:rPr lang="en-US" altLang="ko-KR" sz="1800" dirty="0" smtClean="0"/>
              <a:t>#4</a:t>
            </a:r>
            <a:endParaRPr lang="ko-KR" altLang="en-US" sz="1800" dirty="0"/>
          </a:p>
        </p:txBody>
      </p:sp>
      <p:sp>
        <p:nvSpPr>
          <p:cNvPr id="21" name="직사각형 20"/>
          <p:cNvSpPr/>
          <p:nvPr/>
        </p:nvSpPr>
        <p:spPr>
          <a:xfrm>
            <a:off x="1028600" y="1280592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20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경고</a:t>
            </a:r>
            <a:endParaRPr kumimoji="1" lang="en-US" altLang="ko-KR" sz="2000" b="1" dirty="0" smtClean="0">
              <a:solidFill>
                <a:srgbClr val="FF0000"/>
              </a:solidFill>
              <a:latin typeface="휴먼고딕" pitchFamily="2" charset="-127"/>
              <a:ea typeface="휴먼고딕" pitchFamily="2" charset="-127"/>
              <a:cs typeface="굴림" pitchFamily="50" charset="-127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200" b="1" dirty="0" smtClean="0">
                <a:solidFill>
                  <a:srgbClr val="FF0000"/>
                </a:solidFill>
                <a:latin typeface="휴먼고딕" pitchFamily="2" charset="-127"/>
                <a:ea typeface="휴먼고딕" pitchFamily="2" charset="-127"/>
                <a:cs typeface="굴림" pitchFamily="50" charset="-127"/>
              </a:rPr>
              <a:t>다음 사항을 지키지 않을 때는 중상 또는 사망 사고가 발생할 수 있습니다</a:t>
            </a:r>
            <a:r>
              <a:rPr kumimoji="1" lang="en-US" altLang="ko-KR" sz="1200" b="1" dirty="0" smtClean="0">
                <a:solidFill>
                  <a:srgbClr val="404040"/>
                </a:solidFill>
                <a:latin typeface="새굴림" pitchFamily="18" charset="-127"/>
                <a:ea typeface="새굴림" pitchFamily="18" charset="-127"/>
                <a:cs typeface="굴림" pitchFamily="50" charset="-127"/>
              </a:rPr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12997224" descr="EMB000012a80b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5" y="1371905"/>
            <a:ext cx="635448" cy="5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288197" y="2622461"/>
            <a:ext cx="6323422" cy="2818887"/>
            <a:chOff x="242031" y="1937046"/>
            <a:chExt cx="6323422" cy="3818054"/>
          </a:xfrm>
        </p:grpSpPr>
        <p:grpSp>
          <p:nvGrpSpPr>
            <p:cNvPr id="39" name="Group 3"/>
            <p:cNvGrpSpPr>
              <a:grpSpLocks/>
            </p:cNvGrpSpPr>
            <p:nvPr/>
          </p:nvGrpSpPr>
          <p:grpSpPr bwMode="auto">
            <a:xfrm>
              <a:off x="242031" y="1937046"/>
              <a:ext cx="6323422" cy="3818054"/>
              <a:chOff x="807" y="618"/>
              <a:chExt cx="4102" cy="1544"/>
            </a:xfrm>
          </p:grpSpPr>
          <p:grpSp>
            <p:nvGrpSpPr>
              <p:cNvPr id="57" name="Group 4"/>
              <p:cNvGrpSpPr>
                <a:grpSpLocks/>
              </p:cNvGrpSpPr>
              <p:nvPr/>
            </p:nvGrpSpPr>
            <p:grpSpPr bwMode="auto">
              <a:xfrm>
                <a:off x="807" y="618"/>
                <a:ext cx="2017" cy="1544"/>
                <a:chOff x="783" y="612"/>
                <a:chExt cx="2017" cy="1544"/>
              </a:xfrm>
            </p:grpSpPr>
            <p:grpSp>
              <p:nvGrpSpPr>
                <p:cNvPr id="96" name="Group 5"/>
                <p:cNvGrpSpPr>
                  <a:grpSpLocks/>
                </p:cNvGrpSpPr>
                <p:nvPr/>
              </p:nvGrpSpPr>
              <p:grpSpPr bwMode="auto">
                <a:xfrm>
                  <a:off x="851" y="612"/>
                  <a:ext cx="1201" cy="499"/>
                  <a:chOff x="930" y="618"/>
                  <a:chExt cx="1201" cy="499"/>
                </a:xfrm>
              </p:grpSpPr>
              <p:sp>
                <p:nvSpPr>
                  <p:cNvPr id="101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01" cy="499"/>
                  </a:xfrm>
                  <a:prstGeom prst="homePlate">
                    <a:avLst>
                      <a:gd name="adj" fmla="val 45299"/>
                    </a:avLst>
                  </a:prstGeom>
                  <a:gradFill>
                    <a:gsLst>
                      <a:gs pos="0">
                        <a:srgbClr val="003300"/>
                      </a:gs>
                      <a:gs pos="51000">
                        <a:srgbClr val="9FBB15"/>
                      </a:gs>
                      <a:gs pos="100000">
                        <a:srgbClr val="FFFFD5"/>
                      </a:gs>
                    </a:gsLst>
                    <a:lin ang="13500000" scaled="1"/>
                  </a:gra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2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618"/>
                    <a:ext cx="726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표면청소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7" name="Group 8"/>
                <p:cNvGrpSpPr>
                  <a:grpSpLocks/>
                </p:cNvGrpSpPr>
                <p:nvPr/>
              </p:nvGrpSpPr>
              <p:grpSpPr bwMode="auto">
                <a:xfrm>
                  <a:off x="783" y="767"/>
                  <a:ext cx="2017" cy="1389"/>
                  <a:chOff x="783" y="767"/>
                  <a:chExt cx="2017" cy="1389"/>
                </a:xfrm>
              </p:grpSpPr>
              <p:sp>
                <p:nvSpPr>
                  <p:cNvPr id="98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783" y="767"/>
                    <a:ext cx="2017" cy="1389"/>
                  </a:xfrm>
                  <a:prstGeom prst="roundRect">
                    <a:avLst>
                      <a:gd name="adj" fmla="val 6565"/>
                    </a:avLst>
                  </a:prstGeom>
                  <a:gradFill>
                    <a:gsLst>
                      <a:gs pos="0">
                        <a:srgbClr val="003300"/>
                      </a:gs>
                      <a:gs pos="51000">
                        <a:srgbClr val="9FBB15"/>
                      </a:gs>
                      <a:gs pos="100000">
                        <a:srgbClr val="FFFFD5"/>
                      </a:gs>
                    </a:gsLst>
                    <a:lin ang="13500000" scaled="1"/>
                  </a:gra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802"/>
                    <a:ext cx="1904" cy="1317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06" y="922"/>
                    <a:ext cx="1856" cy="3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ctr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lvl="0"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ko-KR" altLang="en-U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제품의 청소 때 가솔린</a:t>
                    </a:r>
                    <a:r>
                      <a:rPr kumimoji="1" lang="en-US" altLang="ko-KR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신나</a:t>
                    </a:r>
                    <a:r>
                      <a:rPr kumimoji="1" lang="en-US" altLang="ko-KR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벤젠</a:t>
                    </a:r>
                    <a:r>
                      <a:rPr kumimoji="1" lang="en-US" altLang="ko-KR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아세톤 등의 가연성 물질과 유기용제를 사용하지 마세요</a:t>
                    </a:r>
                    <a:r>
                      <a:rPr kumimoji="1" lang="en-US" altLang="ko-KR" sz="10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.</a:t>
                    </a:r>
                    <a:endParaRPr kumimoji="1" lang="en-US" altLang="ko-KR" sz="1000" b="1" dirty="0" smtClean="0">
                      <a:solidFill>
                        <a:srgbClr val="404040"/>
                      </a:solidFill>
                      <a:latin typeface="Arial" pitchFamily="34" charset="0"/>
                      <a:ea typeface="맑은 고딕" pitchFamily="50" charset="-127"/>
                      <a:cs typeface="굴림" pitchFamily="50" charset="-127"/>
                    </a:endParaRPr>
                  </a:p>
                  <a:p>
                    <a:pPr lvl="0" algn="ctr"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화재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탈색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, </a:t>
                    </a:r>
                    <a:r>
                      <a:rPr kumimoji="1" lang="ko-KR" altLang="en-US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고장</a:t>
                    </a:r>
                    <a:r>
                      <a:rPr kumimoji="1" lang="en-US" altLang="ko-KR" sz="10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 </a:t>
                    </a:r>
                    <a:r>
                      <a:rPr kumimoji="1" lang="ko-KR" altLang="en-US" sz="1000" b="1" dirty="0" smtClean="0"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등의 원인이 됩니다</a:t>
                    </a:r>
                    <a:r>
                      <a:rPr kumimoji="1" lang="en-US" altLang="ko-KR" sz="1000" b="1" dirty="0" smtClean="0">
                        <a:latin typeface="Arial" pitchFamily="34" charset="0"/>
                        <a:ea typeface="맑은 고딕" pitchFamily="50" charset="-127"/>
                        <a:cs typeface="굴림" pitchFamily="50" charset="-127"/>
                      </a:rPr>
                      <a:t>.</a:t>
                    </a:r>
                  </a:p>
                </p:txBody>
              </p:sp>
            </p:grpSp>
          </p:grpSp>
          <p:grpSp>
            <p:nvGrpSpPr>
              <p:cNvPr id="88" name="Group 12"/>
              <p:cNvGrpSpPr>
                <a:grpSpLocks/>
              </p:cNvGrpSpPr>
              <p:nvPr/>
            </p:nvGrpSpPr>
            <p:grpSpPr bwMode="auto">
              <a:xfrm>
                <a:off x="2917" y="618"/>
                <a:ext cx="1992" cy="1544"/>
                <a:chOff x="625" y="612"/>
                <a:chExt cx="1992" cy="1544"/>
              </a:xfrm>
            </p:grpSpPr>
            <p:grpSp>
              <p:nvGrpSpPr>
                <p:cNvPr id="89" name="Group 13"/>
                <p:cNvGrpSpPr>
                  <a:grpSpLocks/>
                </p:cNvGrpSpPr>
                <p:nvPr/>
              </p:nvGrpSpPr>
              <p:grpSpPr bwMode="auto">
                <a:xfrm>
                  <a:off x="679" y="612"/>
                  <a:ext cx="1394" cy="499"/>
                  <a:chOff x="758" y="618"/>
                  <a:chExt cx="1394" cy="499"/>
                </a:xfrm>
              </p:grpSpPr>
              <p:sp>
                <p:nvSpPr>
                  <p:cNvPr id="94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618"/>
                    <a:ext cx="1222" cy="499"/>
                  </a:xfrm>
                  <a:prstGeom prst="homePlate">
                    <a:avLst>
                      <a:gd name="adj" fmla="val 45299"/>
                    </a:avLst>
                  </a:prstGeom>
                  <a:gradFill flip="none" rotWithShape="1">
                    <a:gsLst>
                      <a:gs pos="0">
                        <a:srgbClr val="B02A00"/>
                      </a:gs>
                      <a:gs pos="50000">
                        <a:srgbClr val="E2B40C"/>
                      </a:gs>
                      <a:gs pos="100000">
                        <a:srgbClr val="FFFFCC"/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8" y="618"/>
                    <a:ext cx="1247" cy="1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ko-KR" altLang="en-US" sz="1200" dirty="0" smtClean="0">
                        <a:solidFill>
                          <a:schemeClr val="bg1"/>
                        </a:solidFill>
                        <a:latin typeface="HY견고딕" pitchFamily="18" charset="-127"/>
                        <a:ea typeface="HY견고딕" pitchFamily="18" charset="-127"/>
                      </a:rPr>
                      <a:t>재설치</a:t>
                    </a:r>
                    <a:endParaRPr kumimoji="1" lang="ko-KR" altLang="ko-KR" sz="1200" dirty="0" smtClean="0">
                      <a:solidFill>
                        <a:schemeClr val="bg1"/>
                      </a:solidFill>
                      <a:latin typeface="HY견고딕" pitchFamily="18" charset="-127"/>
                      <a:ea typeface="HY견고딕" pitchFamily="18" charset="-127"/>
                    </a:endParaRPr>
                  </a:p>
                </p:txBody>
              </p:sp>
            </p:grpSp>
            <p:grpSp>
              <p:nvGrpSpPr>
                <p:cNvPr id="90" name="Group 16"/>
                <p:cNvGrpSpPr>
                  <a:grpSpLocks/>
                </p:cNvGrpSpPr>
                <p:nvPr/>
              </p:nvGrpSpPr>
              <p:grpSpPr bwMode="auto">
                <a:xfrm>
                  <a:off x="625" y="761"/>
                  <a:ext cx="1992" cy="1395"/>
                  <a:chOff x="625" y="761"/>
                  <a:chExt cx="1992" cy="1395"/>
                </a:xfrm>
              </p:grpSpPr>
              <p:sp>
                <p:nvSpPr>
                  <p:cNvPr id="91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761"/>
                    <a:ext cx="1992" cy="1395"/>
                  </a:xfrm>
                  <a:prstGeom prst="roundRect">
                    <a:avLst>
                      <a:gd name="adj" fmla="val 6565"/>
                    </a:avLst>
                  </a:prstGeom>
                  <a:gradFill flip="none" rotWithShape="1">
                    <a:gsLst>
                      <a:gs pos="0">
                        <a:srgbClr val="B02A00"/>
                      </a:gs>
                      <a:gs pos="50000">
                        <a:srgbClr val="E2B40C"/>
                      </a:gs>
                      <a:gs pos="100000">
                        <a:srgbClr val="FFFFCC"/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  <a:scene3d>
                    <a:camera prst="orthographicFront"/>
                    <a:lightRig rig="threePt" dir="t">
                      <a:rot lat="0" lon="0" rev="3600000"/>
                    </a:lightRig>
                  </a:scene3d>
                  <a:sp3d>
                    <a:bevelT w="31750" h="3175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R="0" lvl="0" indent="0" algn="ctr" fontAlgn="base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802"/>
                    <a:ext cx="1901" cy="1317"/>
                  </a:xfrm>
                  <a:prstGeom prst="roundRect">
                    <a:avLst>
                      <a:gd name="adj" fmla="val 6565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sx="80000" sy="80000" algn="tl" rotWithShape="0">
                      <a:prstClr val="black">
                        <a:alpha val="15000"/>
                      </a:prstClr>
                    </a:outerShdw>
                  </a:effectLst>
                  <a:scene3d>
                    <a:camera prst="orthographicFront"/>
                    <a:lightRig rig="threePt" dir="t"/>
                  </a:scene3d>
                  <a:sp3d>
                    <a:bevelT w="63500" h="25400" prst="softRound"/>
                    <a:bevelB w="0" h="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ko-KR" altLang="ko-KR" dirty="0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04" name="AutoShape 18"/>
            <p:cNvSpPr>
              <a:spLocks noChangeArrowheads="1"/>
            </p:cNvSpPr>
            <p:nvPr/>
          </p:nvSpPr>
          <p:spPr bwMode="auto">
            <a:xfrm rot="16200000">
              <a:off x="1917709" y="4395621"/>
              <a:ext cx="1080120" cy="427290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sx="80000" sy="8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3" name="Text Box 11"/>
            <p:cNvSpPr txBox="1">
              <a:spLocks noChangeArrowheads="1"/>
            </p:cNvSpPr>
            <p:nvPr/>
          </p:nvSpPr>
          <p:spPr bwMode="auto">
            <a:xfrm>
              <a:off x="3550188" y="2753460"/>
              <a:ext cx="2932021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설치된 제품을 재설치 할 때는 </a:t>
              </a:r>
              <a:endParaRPr kumimoji="1" lang="en-US" altLang="ko-KR" sz="1000" b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제품을 구입한 판매처나 </a:t>
              </a:r>
              <a:endParaRPr kumimoji="1" lang="en-US" altLang="ko-KR" sz="1000" b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서비스센터에 의뢰 하세요</a:t>
              </a:r>
              <a:r>
                <a:rPr kumimoji="1" lang="en-US" altLang="ko-KR" sz="1000" b="1" dirty="0" smtClean="0">
                  <a:solidFill>
                    <a:srgbClr val="7030A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화재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감전</a:t>
              </a:r>
              <a:r>
                <a:rPr kumimoji="1" lang="en-US" altLang="ko-KR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, </a:t>
              </a:r>
              <a:r>
                <a:rPr kumimoji="1" lang="ko-KR" altLang="en-US" sz="1000" b="1" dirty="0" smtClean="0">
                  <a:solidFill>
                    <a:srgbClr val="FF0000"/>
                  </a:solidFill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상해</a:t>
              </a:r>
              <a:r>
                <a:rPr kumimoji="1" lang="ko-KR" altLang="en-US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의 원인이 됩니다</a:t>
              </a:r>
              <a:r>
                <a:rPr kumimoji="1" lang="en-US" altLang="ko-KR" sz="10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.</a:t>
              </a:r>
            </a:p>
          </p:txBody>
        </p:sp>
        <p:sp>
          <p:nvSpPr>
            <p:cNvPr id="127" name="곱셈 기호 126"/>
            <p:cNvSpPr/>
            <p:nvPr/>
          </p:nvSpPr>
          <p:spPr>
            <a:xfrm>
              <a:off x="2143509" y="3835989"/>
              <a:ext cx="782537" cy="808591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AutoShape 18"/>
            <p:cNvSpPr>
              <a:spLocks noChangeArrowheads="1"/>
            </p:cNvSpPr>
            <p:nvPr/>
          </p:nvSpPr>
          <p:spPr bwMode="auto">
            <a:xfrm rot="20650898">
              <a:off x="2147776" y="5250890"/>
              <a:ext cx="842674" cy="279376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75" name="AutoShape 18"/>
            <p:cNvSpPr>
              <a:spLocks noChangeArrowheads="1"/>
            </p:cNvSpPr>
            <p:nvPr/>
          </p:nvSpPr>
          <p:spPr bwMode="auto">
            <a:xfrm rot="20302497">
              <a:off x="5800216" y="4356641"/>
              <a:ext cx="606505" cy="29802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2" name="원통 1"/>
            <p:cNvSpPr/>
            <p:nvPr/>
          </p:nvSpPr>
          <p:spPr>
            <a:xfrm>
              <a:off x="466598" y="4634878"/>
              <a:ext cx="576064" cy="554843"/>
            </a:xfrm>
            <a:prstGeom prst="can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8" name="Picture 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37" y="4121288"/>
              <a:ext cx="1074699" cy="1269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941" y="4579020"/>
              <a:ext cx="886172" cy="1026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288197" y="4820281"/>
              <a:ext cx="936104" cy="29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가솔</a:t>
              </a:r>
              <a:r>
                <a:rPr kumimoji="1" lang="ko-KR" altLang="en-US" sz="1000" b="1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린</a:t>
              </a:r>
              <a:endPara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1068878" y="4867854"/>
              <a:ext cx="468052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000" b="1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신나</a:t>
              </a:r>
              <a:endParaRPr kumimoji="1" lang="en-US" altLang="ko-KR" sz="10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2457768" y="4989969"/>
              <a:ext cx="792088" cy="525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각종</a:t>
              </a:r>
              <a:endParaRPr kumimoji="1" lang="en-US" altLang="ko-KR" sz="9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900" b="1" dirty="0" smtClean="0"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화공약품</a:t>
              </a:r>
              <a:endParaRPr kumimoji="1" lang="en-US" altLang="ko-KR" sz="900" b="1" dirty="0" smtClean="0">
                <a:latin typeface="Arial" pitchFamily="34" charset="0"/>
                <a:ea typeface="맑은 고딕" pitchFamily="50" charset="-127"/>
                <a:cs typeface="굴림" pitchFamily="50" charset="-127"/>
              </a:endParaRPr>
            </a:p>
          </p:txBody>
        </p:sp>
        <p:pic>
          <p:nvPicPr>
            <p:cNvPr id="72" name="Picture 2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783" y="4320615"/>
              <a:ext cx="881202" cy="1183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4" name="AutoShape 18"/>
            <p:cNvSpPr>
              <a:spLocks noChangeArrowheads="1"/>
            </p:cNvSpPr>
            <p:nvPr/>
          </p:nvSpPr>
          <p:spPr bwMode="auto">
            <a:xfrm rot="19728090">
              <a:off x="4114478" y="5107560"/>
              <a:ext cx="642122" cy="362597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76" name="AutoShape 18"/>
            <p:cNvSpPr>
              <a:spLocks noChangeArrowheads="1"/>
            </p:cNvSpPr>
            <p:nvPr/>
          </p:nvSpPr>
          <p:spPr bwMode="auto">
            <a:xfrm rot="16200000">
              <a:off x="4117754" y="4836313"/>
              <a:ext cx="842674" cy="391043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ko-KR" dirty="0" smtClean="0">
                <a:solidFill>
                  <a:prstClr val="white"/>
                </a:solidFill>
              </a:endParaRPr>
            </a:p>
          </p:txBody>
        </p:sp>
        <p:sp>
          <p:nvSpPr>
            <p:cNvPr id="85" name="Text Box 11"/>
            <p:cNvSpPr txBox="1">
              <a:spLocks noChangeArrowheads="1"/>
            </p:cNvSpPr>
            <p:nvPr/>
          </p:nvSpPr>
          <p:spPr bwMode="auto">
            <a:xfrm rot="20002192">
              <a:off x="4631843" y="4171552"/>
              <a:ext cx="1584176" cy="875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ko-KR" altLang="en-US" sz="12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서비스센터로 전화하세요</a:t>
              </a:r>
              <a:r>
                <a:rPr kumimoji="1" lang="en-US" altLang="ko-KR" sz="1200" b="1" i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맑은 고딕" pitchFamily="50" charset="-127"/>
                  <a:cs typeface="굴림" pitchFamily="50" charset="-127"/>
                </a:rPr>
                <a:t>!!!!</a:t>
              </a:r>
            </a:p>
          </p:txBody>
        </p:sp>
      </p:grpSp>
      <p:sp>
        <p:nvSpPr>
          <p:cNvPr id="160" name="Text Box 11"/>
          <p:cNvSpPr txBox="1">
            <a:spLocks noChangeArrowheads="1"/>
          </p:cNvSpPr>
          <p:nvPr/>
        </p:nvSpPr>
        <p:spPr bwMode="auto">
          <a:xfrm>
            <a:off x="-3195736" y="6734165"/>
            <a:ext cx="2861109" cy="37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400" b="1" dirty="0" smtClean="0">
                <a:solidFill>
                  <a:srgbClr val="7030A0"/>
                </a:solidFill>
                <a:latin typeface="Arial" pitchFamily="34" charset="0"/>
                <a:ea typeface="맑은 고딕" pitchFamily="50" charset="-127"/>
                <a:cs typeface="굴림" pitchFamily="50" charset="-127"/>
              </a:rPr>
              <a:t>서비스센터</a:t>
            </a:r>
            <a:endParaRPr kumimoji="1" lang="en-US" altLang="ko-KR" sz="1200" b="1" dirty="0" smtClean="0">
              <a:latin typeface="Arial" pitchFamily="34" charset="0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71602" y="6482308"/>
            <a:ext cx="6126023" cy="2324297"/>
            <a:chOff x="356185" y="6248152"/>
            <a:chExt cx="6126023" cy="3117902"/>
          </a:xfrm>
        </p:grpSpPr>
        <p:grpSp>
          <p:nvGrpSpPr>
            <p:cNvPr id="86" name="그룹 33"/>
            <p:cNvGrpSpPr/>
            <p:nvPr/>
          </p:nvGrpSpPr>
          <p:grpSpPr>
            <a:xfrm>
              <a:off x="1682941" y="6248152"/>
              <a:ext cx="4799267" cy="3117902"/>
              <a:chOff x="2553117" y="1764317"/>
              <a:chExt cx="4609918" cy="4166021"/>
            </a:xfrm>
          </p:grpSpPr>
          <p:sp>
            <p:nvSpPr>
              <p:cNvPr id="87" name="AutoShape 3"/>
              <p:cNvSpPr>
                <a:spLocks noChangeArrowheads="1"/>
              </p:cNvSpPr>
              <p:nvPr/>
            </p:nvSpPr>
            <p:spPr bwMode="auto">
              <a:xfrm>
                <a:off x="4033093" y="2221620"/>
                <a:ext cx="3122861" cy="3262622"/>
              </a:xfrm>
              <a:prstGeom prst="roundRect">
                <a:avLst>
                  <a:gd name="adj" fmla="val 6616"/>
                </a:avLst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alpha val="50000"/>
                    </a:schemeClr>
                  </a:gs>
                </a:gsLst>
                <a:lin ang="18900000" scaled="1"/>
              </a:gradFill>
              <a:ln w="9525" algn="ctr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w="190500" h="63500"/>
              </a:sp3d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 rot="5400000">
                <a:off x="2077875" y="3570959"/>
                <a:ext cx="1493695" cy="543211"/>
              </a:xfrm>
              <a:custGeom>
                <a:avLst/>
                <a:gdLst/>
                <a:ahLst/>
                <a:cxnLst>
                  <a:cxn ang="0">
                    <a:pos x="0" y="1588"/>
                  </a:cxn>
                  <a:cxn ang="0">
                    <a:pos x="635" y="771"/>
                  </a:cxn>
                  <a:cxn ang="0">
                    <a:pos x="0" y="771"/>
                  </a:cxn>
                  <a:cxn ang="0">
                    <a:pos x="1679" y="0"/>
                  </a:cxn>
                  <a:cxn ang="0">
                    <a:pos x="3402" y="771"/>
                  </a:cxn>
                  <a:cxn ang="0">
                    <a:pos x="2722" y="771"/>
                  </a:cxn>
                  <a:cxn ang="0">
                    <a:pos x="3357" y="1588"/>
                  </a:cxn>
                  <a:cxn ang="0">
                    <a:pos x="0" y="1588"/>
                  </a:cxn>
                </a:cxnLst>
                <a:rect l="0" t="0" r="r" b="b"/>
                <a:pathLst>
                  <a:path w="3402" h="1588">
                    <a:moveTo>
                      <a:pt x="0" y="1588"/>
                    </a:moveTo>
                    <a:lnTo>
                      <a:pt x="635" y="771"/>
                    </a:lnTo>
                    <a:lnTo>
                      <a:pt x="0" y="771"/>
                    </a:lnTo>
                    <a:lnTo>
                      <a:pt x="1679" y="0"/>
                    </a:lnTo>
                    <a:lnTo>
                      <a:pt x="3402" y="771"/>
                    </a:lnTo>
                    <a:lnTo>
                      <a:pt x="2722" y="771"/>
                    </a:lnTo>
                    <a:lnTo>
                      <a:pt x="3357" y="1588"/>
                    </a:lnTo>
                    <a:lnTo>
                      <a:pt x="0" y="15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C000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0"/>
              </a:gradFill>
              <a:ln w="9525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03" name="Line 16"/>
              <p:cNvSpPr>
                <a:spLocks noChangeShapeType="1"/>
              </p:cNvSpPr>
              <p:nvPr/>
            </p:nvSpPr>
            <p:spPr bwMode="auto">
              <a:xfrm>
                <a:off x="4633406" y="3352317"/>
                <a:ext cx="2261900" cy="0"/>
              </a:xfrm>
              <a:prstGeom prst="line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20" name="Oval 31"/>
              <p:cNvSpPr>
                <a:spLocks noChangeArrowheads="1"/>
              </p:cNvSpPr>
              <p:nvPr/>
            </p:nvSpPr>
            <p:spPr bwMode="auto">
              <a:xfrm>
                <a:off x="3170930" y="3214002"/>
                <a:ext cx="1257054" cy="1257126"/>
              </a:xfrm>
              <a:prstGeom prst="ellipse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Text Box 9"/>
              <p:cNvSpPr txBox="1">
                <a:spLocks noChangeArrowheads="1"/>
              </p:cNvSpPr>
              <p:nvPr/>
            </p:nvSpPr>
            <p:spPr bwMode="auto">
              <a:xfrm>
                <a:off x="4849721" y="2651838"/>
                <a:ext cx="2202931" cy="328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6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070 – 4866 - 3999</a:t>
                </a:r>
              </a:p>
            </p:txBody>
          </p:sp>
          <p:sp>
            <p:nvSpPr>
              <p:cNvPr id="122" name="Text Box 9"/>
              <p:cNvSpPr txBox="1">
                <a:spLocks noChangeArrowheads="1"/>
              </p:cNvSpPr>
              <p:nvPr/>
            </p:nvSpPr>
            <p:spPr bwMode="auto">
              <a:xfrm>
                <a:off x="4523852" y="3475550"/>
                <a:ext cx="2639183" cy="940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경남 김해시 </a:t>
                </a:r>
                <a:r>
                  <a:rPr kumimoji="1" lang="ko-KR" altLang="en-US" sz="1000" b="1" dirty="0" err="1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진영읍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 하계리</a:t>
                </a:r>
                <a:endParaRPr kumimoji="1" lang="en-US" altLang="ko-KR" sz="1000" b="1" dirty="0" smtClean="0">
                  <a:solidFill>
                    <a:srgbClr val="404040"/>
                  </a:solidFill>
                  <a:latin typeface="휴먼고딕" pitchFamily="2" charset="-127"/>
                  <a:ea typeface="휴먼고딕" pitchFamily="2" charset="-127"/>
                  <a:cs typeface="굴림" pitchFamily="50" charset="-127"/>
                </a:endParaRPr>
              </a:p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 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240</a:t>
                </a:r>
                <a:r>
                  <a:rPr kumimoji="1" lang="ko-KR" altLang="en-US" sz="1000" b="1" dirty="0" err="1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번길</a:t>
                </a:r>
                <a:r>
                  <a:rPr kumimoji="1" lang="ko-KR" altLang="en-US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 </a:t>
                </a:r>
                <a:r>
                  <a:rPr kumimoji="1" lang="en-US" altLang="ko-KR" sz="1000" b="1" dirty="0" smtClean="0">
                    <a:solidFill>
                      <a:srgbClr val="404040"/>
                    </a:solidFill>
                    <a:latin typeface="휴먼고딕" pitchFamily="2" charset="-127"/>
                    <a:ea typeface="휴먼고딕" pitchFamily="2" charset="-127"/>
                    <a:cs typeface="굴림" pitchFamily="50" charset="-127"/>
                  </a:rPr>
                  <a:t>17 - 21</a:t>
                </a:r>
              </a:p>
            </p:txBody>
          </p:sp>
          <p:sp>
            <p:nvSpPr>
              <p:cNvPr id="124" name="Text Box 9"/>
              <p:cNvSpPr txBox="1">
                <a:spLocks noChangeArrowheads="1"/>
              </p:cNvSpPr>
              <p:nvPr/>
            </p:nvSpPr>
            <p:spPr bwMode="auto">
              <a:xfrm>
                <a:off x="4849721" y="4785455"/>
                <a:ext cx="2171153" cy="328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lnSpc>
                    <a:spcPts val="12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1400" b="1" dirty="0" smtClean="0">
                    <a:solidFill>
                      <a:srgbClr val="404040"/>
                    </a:solidFill>
                    <a:latin typeface="Arial" pitchFamily="34" charset="0"/>
                    <a:ea typeface="맑은 고딕" pitchFamily="50" charset="-127"/>
                    <a:cs typeface="굴림" pitchFamily="50" charset="-127"/>
                  </a:rPr>
                  <a:t>http://www.oklinbio.com</a:t>
                </a: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4633406" y="4372793"/>
                <a:ext cx="2261900" cy="0"/>
              </a:xfrm>
              <a:prstGeom prst="line">
                <a:avLst/>
              </a:prstGeom>
              <a:ln w="19050" cmpd="sng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/>
              </a:p>
            </p:txBody>
          </p:sp>
          <p:sp>
            <p:nvSpPr>
              <p:cNvPr id="130" name="Oval 31"/>
              <p:cNvSpPr>
                <a:spLocks noChangeArrowheads="1"/>
              </p:cNvSpPr>
              <p:nvPr/>
            </p:nvSpPr>
            <p:spPr bwMode="auto">
              <a:xfrm>
                <a:off x="3266331" y="3294509"/>
                <a:ext cx="1080120" cy="10801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Text Box 32"/>
              <p:cNvSpPr txBox="1">
                <a:spLocks noChangeArrowheads="1"/>
              </p:cNvSpPr>
              <p:nvPr/>
            </p:nvSpPr>
            <p:spPr bwMode="auto">
              <a:xfrm>
                <a:off x="3376547" y="3651100"/>
                <a:ext cx="916840" cy="370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latin typeface="HY견고딕" pitchFamily="18" charset="-127"/>
                    <a:ea typeface="HY견고딕" pitchFamily="18" charset="-127"/>
                  </a:rPr>
                  <a:t>주 소</a:t>
                </a:r>
                <a:endParaRPr kumimoji="1" lang="ko-KR" altLang="ko-KR" sz="12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2" name="Oval 31"/>
              <p:cNvSpPr>
                <a:spLocks noChangeArrowheads="1"/>
              </p:cNvSpPr>
              <p:nvPr/>
            </p:nvSpPr>
            <p:spPr bwMode="auto">
              <a:xfrm>
                <a:off x="3544687" y="1764317"/>
                <a:ext cx="1257054" cy="1257126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Oval 31"/>
              <p:cNvSpPr>
                <a:spLocks noChangeArrowheads="1"/>
              </p:cNvSpPr>
              <p:nvPr/>
            </p:nvSpPr>
            <p:spPr bwMode="auto">
              <a:xfrm>
                <a:off x="3640088" y="1844824"/>
                <a:ext cx="1080120" cy="10801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Text Box 32"/>
              <p:cNvSpPr txBox="1">
                <a:spLocks noChangeArrowheads="1"/>
              </p:cNvSpPr>
              <p:nvPr/>
            </p:nvSpPr>
            <p:spPr bwMode="auto">
              <a:xfrm>
                <a:off x="3640088" y="2201416"/>
                <a:ext cx="1080120" cy="370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latin typeface="HY견고딕" pitchFamily="18" charset="-127"/>
                    <a:ea typeface="HY견고딕" pitchFamily="18" charset="-127"/>
                  </a:rPr>
                  <a:t>대표전화</a:t>
                </a:r>
                <a:endParaRPr kumimoji="1" lang="ko-KR" altLang="ko-KR" sz="12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35" name="Oval 31"/>
              <p:cNvSpPr>
                <a:spLocks noChangeArrowheads="1"/>
              </p:cNvSpPr>
              <p:nvPr/>
            </p:nvSpPr>
            <p:spPr bwMode="auto">
              <a:xfrm>
                <a:off x="3544687" y="4673212"/>
                <a:ext cx="1257054" cy="1257126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Oval 31"/>
              <p:cNvSpPr>
                <a:spLocks noChangeArrowheads="1"/>
              </p:cNvSpPr>
              <p:nvPr/>
            </p:nvSpPr>
            <p:spPr bwMode="auto">
              <a:xfrm>
                <a:off x="3640088" y="4753719"/>
                <a:ext cx="1080120" cy="10801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Text Box 32"/>
              <p:cNvSpPr txBox="1">
                <a:spLocks noChangeArrowheads="1"/>
              </p:cNvSpPr>
              <p:nvPr/>
            </p:nvSpPr>
            <p:spPr bwMode="auto">
              <a:xfrm>
                <a:off x="3677793" y="5110310"/>
                <a:ext cx="1042416" cy="370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latin typeface="HY견고딕" pitchFamily="18" charset="-127"/>
                    <a:ea typeface="HY견고딕" pitchFamily="18" charset="-127"/>
                  </a:rPr>
                  <a:t>홈페이지</a:t>
                </a:r>
                <a:endParaRPr kumimoji="1" lang="ko-KR" altLang="ko-KR" sz="1200" dirty="0" smtClean="0"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>
              <a:off x="356185" y="6989850"/>
              <a:ext cx="1272616" cy="1372640"/>
              <a:chOff x="356185" y="6989850"/>
              <a:chExt cx="1272616" cy="1372640"/>
            </a:xfrm>
          </p:grpSpPr>
          <p:sp>
            <p:nvSpPr>
              <p:cNvPr id="162" name="Oval 31"/>
              <p:cNvSpPr>
                <a:spLocks noChangeArrowheads="1"/>
              </p:cNvSpPr>
              <p:nvPr/>
            </p:nvSpPr>
            <p:spPr bwMode="auto">
              <a:xfrm>
                <a:off x="356185" y="6989850"/>
                <a:ext cx="1272616" cy="1372640"/>
              </a:xfrm>
              <a:prstGeom prst="ellipse">
                <a:avLst/>
              </a:prstGeom>
              <a:gradFill>
                <a:gsLst>
                  <a:gs pos="0">
                    <a:srgbClr val="003300"/>
                  </a:gs>
                  <a:gs pos="51000">
                    <a:srgbClr val="9FBB15"/>
                  </a:gs>
                  <a:gs pos="100000">
                    <a:srgbClr val="FFFFD5"/>
                  </a:gs>
                </a:gsLst>
                <a:lin ang="13500000" scaled="1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3" name="Oval 31"/>
              <p:cNvSpPr>
                <a:spLocks noChangeArrowheads="1"/>
              </p:cNvSpPr>
              <p:nvPr/>
            </p:nvSpPr>
            <p:spPr bwMode="auto">
              <a:xfrm>
                <a:off x="449686" y="7073780"/>
                <a:ext cx="1085703" cy="12333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sx="80000" sy="80000" algn="tl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 h="25400" prst="softRound"/>
                <a:bevelB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 Box 32"/>
              <p:cNvSpPr txBox="1">
                <a:spLocks noChangeArrowheads="1"/>
              </p:cNvSpPr>
              <p:nvPr/>
            </p:nvSpPr>
            <p:spPr bwMode="auto">
              <a:xfrm>
                <a:off x="388984" y="7436631"/>
                <a:ext cx="121634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서비스센터</a:t>
                </a:r>
                <a:endParaRPr kumimoji="1" lang="en-US" altLang="ko-KR" sz="12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marR="0" lvl="0" indent="0"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ko-KR" altLang="en-US" sz="12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전국본</a:t>
                </a:r>
                <a:r>
                  <a:rPr kumimoji="1" lang="ko-KR" altLang="en-US" sz="1200" dirty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부</a:t>
                </a:r>
                <a:endParaRPr kumimoji="1" lang="ko-KR" altLang="ko-KR" sz="120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2181296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7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안전을 위한 주의사항 </a:t>
            </a:r>
            <a:r>
              <a:rPr kumimoji="1" lang="en-US" altLang="ko-KR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#4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60" name="Group 2"/>
          <p:cNvGrpSpPr>
            <a:grpSpLocks/>
          </p:cNvGrpSpPr>
          <p:nvPr/>
        </p:nvGrpSpPr>
        <p:grpSpPr bwMode="auto">
          <a:xfrm>
            <a:off x="1941050" y="228601"/>
            <a:ext cx="625884" cy="420608"/>
            <a:chOff x="1656" y="1480"/>
            <a:chExt cx="241" cy="207"/>
          </a:xfrm>
        </p:grpSpPr>
        <p:sp>
          <p:nvSpPr>
            <p:cNvPr id="61" name="Oval 3"/>
            <p:cNvSpPr>
              <a:spLocks noChangeArrowheads="1"/>
            </p:cNvSpPr>
            <p:nvPr/>
          </p:nvSpPr>
          <p:spPr bwMode="auto">
            <a:xfrm rot="1097672">
              <a:off x="1656" y="1480"/>
              <a:ext cx="226" cy="181"/>
            </a:xfrm>
            <a:prstGeom prst="roundRect">
              <a:avLst/>
            </a:prstGeom>
            <a:gradFill>
              <a:gsLst>
                <a:gs pos="0">
                  <a:srgbClr val="003300"/>
                </a:gs>
                <a:gs pos="51000">
                  <a:srgbClr val="9FBB15"/>
                </a:gs>
                <a:gs pos="100000">
                  <a:srgbClr val="FFFFD5"/>
                </a:gs>
              </a:gsLst>
              <a:lin ang="13500000" scaled="1"/>
            </a:gradFill>
            <a:ln>
              <a:noFill/>
            </a:ln>
            <a:scene3d>
              <a:camera prst="orthographicFront"/>
              <a:lightRig rig="threePt" dir="t">
                <a:rot lat="0" lon="0" rev="3600000"/>
              </a:lightRig>
            </a:scene3d>
            <a:sp3d>
              <a:bevelT w="31750" h="317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 smtClea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1723" y="1505"/>
              <a:ext cx="17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ko-KR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ea typeface="HY견고딕" pitchFamily="18" charset="-127"/>
                  <a:cs typeface="굴림" pitchFamily="50" charset="-127"/>
                </a:rPr>
                <a:t>03</a:t>
              </a:r>
              <a:endParaRPr kumimoji="1" lang="ko-KR" altLang="ko-K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HY견고딕" pitchFamily="18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5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5126693" y="1528191"/>
            <a:ext cx="1326643" cy="35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탈취된 배기가스를 </a:t>
            </a:r>
            <a:endParaRPr lang="en-US" altLang="ko-KR" sz="1000" b="1" dirty="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대기 중으로 배출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25985" y="2234197"/>
            <a:ext cx="2385789" cy="1574140"/>
            <a:chOff x="896056" y="5049482"/>
            <a:chExt cx="2385789" cy="1853271"/>
          </a:xfrm>
        </p:grpSpPr>
        <p:sp>
          <p:nvSpPr>
            <p:cNvPr id="63" name="원통 62"/>
            <p:cNvSpPr/>
            <p:nvPr/>
          </p:nvSpPr>
          <p:spPr>
            <a:xfrm>
              <a:off x="3110799" y="6250048"/>
              <a:ext cx="154799" cy="28803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원통 61"/>
            <p:cNvSpPr/>
            <p:nvPr/>
          </p:nvSpPr>
          <p:spPr>
            <a:xfrm>
              <a:off x="2554304" y="6614721"/>
              <a:ext cx="154799" cy="28803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원통 12"/>
            <p:cNvSpPr/>
            <p:nvPr/>
          </p:nvSpPr>
          <p:spPr>
            <a:xfrm>
              <a:off x="1063661" y="6606337"/>
              <a:ext cx="154799" cy="28803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896056" y="5049482"/>
              <a:ext cx="2385789" cy="1719251"/>
              <a:chOff x="1196752" y="4060966"/>
              <a:chExt cx="2664296" cy="1961261"/>
            </a:xfrm>
          </p:grpSpPr>
          <p:sp>
            <p:nvSpPr>
              <p:cNvPr id="4" name="정육면체 3"/>
              <p:cNvSpPr/>
              <p:nvPr/>
            </p:nvSpPr>
            <p:spPr>
              <a:xfrm>
                <a:off x="1196752" y="4060966"/>
                <a:ext cx="2664296" cy="1961261"/>
              </a:xfrm>
              <a:prstGeom prst="cub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정육면체 5"/>
              <p:cNvSpPr/>
              <p:nvPr/>
            </p:nvSpPr>
            <p:spPr>
              <a:xfrm>
                <a:off x="1556792" y="4093232"/>
                <a:ext cx="1656184" cy="360040"/>
              </a:xfrm>
              <a:prstGeom prst="cube">
                <a:avLst>
                  <a:gd name="adj" fmla="val 87303"/>
                </a:avLst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순서도: 처리 6"/>
              <p:cNvSpPr/>
              <p:nvPr/>
            </p:nvSpPr>
            <p:spPr>
              <a:xfrm>
                <a:off x="2996952" y="4664968"/>
                <a:ext cx="237971" cy="864096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0" name="순서도: 처리 9"/>
            <p:cNvSpPr/>
            <p:nvPr/>
          </p:nvSpPr>
          <p:spPr>
            <a:xfrm>
              <a:off x="1556792" y="5239803"/>
              <a:ext cx="715588" cy="4571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 w="31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597870" y="2234197"/>
            <a:ext cx="936103" cy="1634845"/>
            <a:chOff x="4077072" y="2800045"/>
            <a:chExt cx="936103" cy="1924741"/>
          </a:xfrm>
        </p:grpSpPr>
        <p:sp>
          <p:nvSpPr>
            <p:cNvPr id="66" name="원통 65"/>
            <p:cNvSpPr/>
            <p:nvPr/>
          </p:nvSpPr>
          <p:spPr>
            <a:xfrm>
              <a:off x="4865888" y="4255730"/>
              <a:ext cx="97890" cy="26965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원통 66"/>
            <p:cNvSpPr/>
            <p:nvPr/>
          </p:nvSpPr>
          <p:spPr>
            <a:xfrm>
              <a:off x="4167923" y="4455134"/>
              <a:ext cx="97890" cy="26965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원통 64"/>
            <p:cNvSpPr/>
            <p:nvPr/>
          </p:nvSpPr>
          <p:spPr>
            <a:xfrm>
              <a:off x="4602664" y="4445374"/>
              <a:ext cx="97890" cy="269652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4077072" y="2800045"/>
              <a:ext cx="936103" cy="1809261"/>
              <a:chOff x="4293096" y="5006115"/>
              <a:chExt cx="936103" cy="1809261"/>
            </a:xfrm>
          </p:grpSpPr>
          <p:sp>
            <p:nvSpPr>
              <p:cNvPr id="36" name="정육면체 35"/>
              <p:cNvSpPr/>
              <p:nvPr/>
            </p:nvSpPr>
            <p:spPr>
              <a:xfrm>
                <a:off x="4293096" y="5096125"/>
                <a:ext cx="936103" cy="1719251"/>
              </a:xfrm>
              <a:prstGeom prst="cub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50000">
                    <a:schemeClr val="bg1">
                      <a:lumMod val="8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8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 w="3175">
                <a:solidFill>
                  <a:srgbClr val="00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원통 10"/>
              <p:cNvSpPr/>
              <p:nvPr/>
            </p:nvSpPr>
            <p:spPr>
              <a:xfrm>
                <a:off x="4687978" y="5006115"/>
                <a:ext cx="146337" cy="180020"/>
              </a:xfrm>
              <a:prstGeom prst="can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모서리가 둥근 직사각형 11"/>
              <p:cNvSpPr/>
              <p:nvPr/>
            </p:nvSpPr>
            <p:spPr>
              <a:xfrm>
                <a:off x="4459378" y="6274252"/>
                <a:ext cx="457200" cy="4572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8" name="Text Box 10"/>
          <p:cNvSpPr txBox="1">
            <a:spLocks noChangeArrowheads="1"/>
          </p:cNvSpPr>
          <p:nvPr/>
        </p:nvSpPr>
        <p:spPr bwMode="auto">
          <a:xfrm>
            <a:off x="973507" y="3936182"/>
            <a:ext cx="1432822" cy="2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분해소멸기</a:t>
            </a:r>
            <a:endParaRPr lang="ko-KR" altLang="ko-KR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4281135" y="3946602"/>
            <a:ext cx="1432822" cy="23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ko-KR" altLang="en-US" sz="1200" dirty="0" err="1" smtClean="0">
                <a:latin typeface="HY견고딕" pitchFamily="18" charset="-127"/>
                <a:ea typeface="HY견고딕" pitchFamily="18" charset="-127"/>
              </a:rPr>
              <a:t>슈퍼나노탈취기</a:t>
            </a:r>
            <a:endParaRPr lang="ko-KR" altLang="ko-KR" sz="1200" dirty="0" smtClean="0"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01" name="Shape 75"/>
          <p:cNvCxnSpPr/>
          <p:nvPr/>
        </p:nvCxnSpPr>
        <p:spPr>
          <a:xfrm rot="5400000" flipH="1" flipV="1">
            <a:off x="1491249" y="1653752"/>
            <a:ext cx="836274" cy="446940"/>
          </a:xfrm>
          <a:prstGeom prst="bentConnector3">
            <a:avLst>
              <a:gd name="adj1" fmla="val 33554"/>
            </a:avLst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ot"/>
            <a:headEnd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1281425" y="1114635"/>
            <a:ext cx="1074910" cy="274703"/>
            <a:chOff x="805780" y="1130550"/>
            <a:chExt cx="729314" cy="323414"/>
          </a:xfrm>
        </p:grpSpPr>
        <p:sp>
          <p:nvSpPr>
            <p:cNvPr id="100" name="모서리가 둥근 직사각형 99"/>
            <p:cNvSpPr/>
            <p:nvPr/>
          </p:nvSpPr>
          <p:spPr>
            <a:xfrm>
              <a:off x="805780" y="1130550"/>
              <a:ext cx="729314" cy="3234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38252" y="1153757"/>
              <a:ext cx="6968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투입구</a:t>
              </a:r>
              <a:endPara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0129" y="1459082"/>
            <a:ext cx="1962590" cy="47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음식물을 투입하는 도어로 </a:t>
            </a:r>
            <a:endParaRPr lang="en-US" altLang="ko-KR" sz="1000" b="1" dirty="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발효 중의 냄새가 외부로 </a:t>
            </a:r>
            <a:endParaRPr lang="en-US" altLang="ko-KR" sz="1000" b="1" dirty="0" smtClean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누출되지 않도록 방지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2606705" y="1111943"/>
            <a:ext cx="1254343" cy="277021"/>
            <a:chOff x="805780" y="1127379"/>
            <a:chExt cx="729314" cy="326585"/>
          </a:xfrm>
        </p:grpSpPr>
        <p:sp>
          <p:nvSpPr>
            <p:cNvPr id="89" name="모서리가 둥근 직사각형 88"/>
            <p:cNvSpPr/>
            <p:nvPr/>
          </p:nvSpPr>
          <p:spPr>
            <a:xfrm>
              <a:off x="805780" y="1130550"/>
              <a:ext cx="729314" cy="3234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38252" y="1127379"/>
              <a:ext cx="696842" cy="27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운전표시창</a:t>
              </a:r>
              <a:endPara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606705" y="1522873"/>
            <a:ext cx="1962590" cy="215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rPr>
              <a:t>작동 상태를 알려줌</a:t>
            </a:r>
            <a:endParaRPr lang="en-US" altLang="ko-KR" sz="1000" b="1" dirty="0">
              <a:solidFill>
                <a:prstClr val="black">
                  <a:lumMod val="75000"/>
                  <a:lumOff val="25000"/>
                </a:prstClr>
              </a:solidFill>
              <a:latin typeface="+mj-ea"/>
              <a:ea typeface="+mj-ea"/>
              <a:cs typeface="Arial" pitchFamily="34" charset="0"/>
            </a:endParaRPr>
          </a:p>
        </p:txBody>
      </p:sp>
      <p:cxnSp>
        <p:nvCxnSpPr>
          <p:cNvPr id="105" name="Shape 75"/>
          <p:cNvCxnSpPr/>
          <p:nvPr/>
        </p:nvCxnSpPr>
        <p:spPr>
          <a:xfrm rot="5400000" flipH="1" flipV="1">
            <a:off x="1960417" y="1883480"/>
            <a:ext cx="1302396" cy="499962"/>
          </a:xfrm>
          <a:prstGeom prst="bentConnector3">
            <a:avLst>
              <a:gd name="adj1" fmla="val 55591"/>
            </a:avLst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ot"/>
            <a:headEnd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6" name="그룹 105"/>
          <p:cNvGrpSpPr/>
          <p:nvPr/>
        </p:nvGrpSpPr>
        <p:grpSpPr>
          <a:xfrm>
            <a:off x="4569296" y="1134317"/>
            <a:ext cx="969472" cy="274331"/>
            <a:chOff x="805780" y="1130550"/>
            <a:chExt cx="729314" cy="323414"/>
          </a:xfrm>
        </p:grpSpPr>
        <p:sp>
          <p:nvSpPr>
            <p:cNvPr id="107" name="모서리가 둥근 직사각형 106"/>
            <p:cNvSpPr/>
            <p:nvPr/>
          </p:nvSpPr>
          <p:spPr>
            <a:xfrm>
              <a:off x="805780" y="1130550"/>
              <a:ext cx="729314" cy="3234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38252" y="1153757"/>
              <a:ext cx="696842" cy="27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rPr>
                <a:t>배기구</a:t>
              </a:r>
              <a:endPara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endParaRPr>
            </a:p>
          </p:txBody>
        </p:sp>
      </p:grpSp>
      <p:cxnSp>
        <p:nvCxnSpPr>
          <p:cNvPr id="109" name="Shape 75"/>
          <p:cNvCxnSpPr/>
          <p:nvPr/>
        </p:nvCxnSpPr>
        <p:spPr>
          <a:xfrm rot="16200000" flipV="1">
            <a:off x="4729022" y="1845531"/>
            <a:ext cx="704525" cy="3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ot"/>
            <a:headEnd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hape 75"/>
          <p:cNvCxnSpPr>
            <a:stCxn id="7" idx="2"/>
          </p:cNvCxnSpPr>
          <p:nvPr/>
        </p:nvCxnSpPr>
        <p:spPr>
          <a:xfrm rot="5400000">
            <a:off x="1083835" y="3836300"/>
            <a:ext cx="1769712" cy="751725"/>
          </a:xfrm>
          <a:prstGeom prst="bentConnector3">
            <a:avLst>
              <a:gd name="adj1" fmla="val 76958"/>
            </a:avLst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ysDot"/>
            <a:headEnd/>
            <a:tailEnd type="triangle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851063" y="5219557"/>
            <a:ext cx="5680359" cy="3330274"/>
            <a:chOff x="855307" y="4526188"/>
            <a:chExt cx="5680359" cy="3330274"/>
          </a:xfrm>
        </p:grpSpPr>
        <p:sp>
          <p:nvSpPr>
            <p:cNvPr id="211" name="TextBox 210"/>
            <p:cNvSpPr txBox="1"/>
            <p:nvPr/>
          </p:nvSpPr>
          <p:spPr>
            <a:xfrm>
              <a:off x="3961546" y="4526188"/>
              <a:ext cx="2421721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비상 상황 발생시</a:t>
              </a:r>
              <a:r>
                <a:rPr lang="en-US" altLang="ko-KR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, 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혹은 제품을 인위적으로 정지시키고 싶을 때 사용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3910047" y="4907742"/>
              <a:ext cx="2543289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제품 청소 및 점검 때 활용하는 </a:t>
              </a:r>
              <a:endParaRPr lang="en-US" altLang="ko-KR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스위치로 </a:t>
              </a:r>
              <a:r>
                <a:rPr lang="en-US" altLang="ko-KR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ON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하면 제품이 운전 함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101341" y="5412991"/>
              <a:ext cx="2421721" cy="215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온도 </a:t>
              </a:r>
              <a:r>
                <a:rPr lang="ko-KR" altLang="en-US" sz="10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설정값과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 현재 </a:t>
              </a:r>
              <a:r>
                <a:rPr lang="ko-KR" altLang="en-US" sz="1000" b="1" dirty="0" err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온도값을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 표시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134" name="AutoShape 14"/>
            <p:cNvSpPr>
              <a:spLocks noChangeArrowheads="1"/>
            </p:cNvSpPr>
            <p:nvPr/>
          </p:nvSpPr>
          <p:spPr bwMode="auto">
            <a:xfrm>
              <a:off x="855307" y="4557615"/>
              <a:ext cx="1341079" cy="2952741"/>
            </a:xfrm>
            <a:prstGeom prst="roundRect">
              <a:avLst>
                <a:gd name="adj" fmla="val 10699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18900000" scaled="1"/>
            </a:gradFill>
            <a:ln w="0" algn="ctr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plastic">
              <a:bevelT w="190500" h="63500"/>
            </a:sp3d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ko-KR" dirty="0" smtClean="0"/>
            </a:p>
          </p:txBody>
        </p:sp>
        <p:grpSp>
          <p:nvGrpSpPr>
            <p:cNvPr id="198" name="그룹 197"/>
            <p:cNvGrpSpPr/>
            <p:nvPr/>
          </p:nvGrpSpPr>
          <p:grpSpPr>
            <a:xfrm>
              <a:off x="1147688" y="4663783"/>
              <a:ext cx="761698" cy="2696839"/>
              <a:chOff x="3517290" y="4226221"/>
              <a:chExt cx="761698" cy="3175051"/>
            </a:xfrm>
          </p:grpSpPr>
          <p:sp>
            <p:nvSpPr>
              <p:cNvPr id="135" name="순서도: 처리 134"/>
              <p:cNvSpPr/>
              <p:nvPr/>
            </p:nvSpPr>
            <p:spPr>
              <a:xfrm>
                <a:off x="3517290" y="4226221"/>
                <a:ext cx="761698" cy="3175051"/>
              </a:xfrm>
              <a:prstGeom prst="flowChartProcess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tint val="66000"/>
                      <a:satMod val="160000"/>
                    </a:schemeClr>
                  </a:gs>
                  <a:gs pos="50000">
                    <a:schemeClr val="bg1">
                      <a:lumMod val="75000"/>
                      <a:tint val="44500"/>
                      <a:satMod val="160000"/>
                    </a:schemeClr>
                  </a:gs>
                  <a:gs pos="100000">
                    <a:schemeClr val="bg1">
                      <a:lumMod val="75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3648153" y="5213294"/>
                <a:ext cx="488487" cy="211597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7" name="Oval 31"/>
              <p:cNvSpPr>
                <a:spLocks noChangeArrowheads="1"/>
              </p:cNvSpPr>
              <p:nvPr/>
            </p:nvSpPr>
            <p:spPr bwMode="auto">
              <a:xfrm>
                <a:off x="3755471" y="4397049"/>
                <a:ext cx="288000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672413" y="4241611"/>
                <a:ext cx="442394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비상정지</a:t>
                </a:r>
                <a:endParaRPr lang="en-US" altLang="ko-KR" sz="4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687347" y="4685049"/>
                <a:ext cx="447031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수동운전</a:t>
                </a:r>
                <a:endParaRPr lang="en-US" altLang="ko-KR" sz="4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cxnSp>
            <p:nvCxnSpPr>
              <p:cNvPr id="147" name="직선 연결선 146"/>
              <p:cNvCxnSpPr/>
              <p:nvPr/>
            </p:nvCxnSpPr>
            <p:spPr>
              <a:xfrm>
                <a:off x="3648153" y="5168134"/>
                <a:ext cx="488484" cy="0"/>
              </a:xfrm>
              <a:prstGeom prst="line">
                <a:avLst/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꺾인 연결선 156"/>
              <p:cNvCxnSpPr/>
              <p:nvPr/>
            </p:nvCxnSpPr>
            <p:spPr>
              <a:xfrm rot="16200000" flipH="1">
                <a:off x="3666991" y="4702728"/>
                <a:ext cx="846130" cy="93168"/>
              </a:xfrm>
              <a:prstGeom prst="bentConnector3">
                <a:avLst>
                  <a:gd name="adj1" fmla="val 184"/>
                </a:avLst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6" name="그룹 165"/>
              <p:cNvGrpSpPr/>
              <p:nvPr/>
            </p:nvGrpSpPr>
            <p:grpSpPr>
              <a:xfrm>
                <a:off x="3767284" y="4813940"/>
                <a:ext cx="288000" cy="288000"/>
                <a:chOff x="4594461" y="5603547"/>
                <a:chExt cx="288000" cy="288000"/>
              </a:xfrm>
            </p:grpSpPr>
            <p:sp>
              <p:nvSpPr>
                <p:cNvPr id="163" name="Oval 31"/>
                <p:cNvSpPr>
                  <a:spLocks noChangeArrowheads="1"/>
                </p:cNvSpPr>
                <p:nvPr/>
              </p:nvSpPr>
              <p:spPr bwMode="auto">
                <a:xfrm>
                  <a:off x="4594461" y="5603547"/>
                  <a:ext cx="288000" cy="288000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>
                  <a:bevelT w="31750" h="3175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4" name="Oval 31"/>
                <p:cNvSpPr>
                  <a:spLocks noChangeArrowheads="1"/>
                </p:cNvSpPr>
                <p:nvPr/>
              </p:nvSpPr>
              <p:spPr bwMode="auto">
                <a:xfrm>
                  <a:off x="4614299" y="5621547"/>
                  <a:ext cx="252000" cy="252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>
                  <a:outerShdw blurRad="50800" dist="38100" dir="2700000" sx="80000" sy="80000" algn="tl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w="63500" h="25400" prst="softRound"/>
                  <a:bevelB w="0" h="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59" name="직선 연결선 58"/>
                <p:cNvCxnSpPr/>
                <p:nvPr/>
              </p:nvCxnSpPr>
              <p:spPr>
                <a:xfrm>
                  <a:off x="4650299" y="5639547"/>
                  <a:ext cx="180000" cy="216000"/>
                </a:xfrm>
                <a:prstGeom prst="line">
                  <a:avLst/>
                </a:prstGeom>
                <a:ln w="7302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9" name="꺾인 연결선 168"/>
              <p:cNvCxnSpPr/>
              <p:nvPr/>
            </p:nvCxnSpPr>
            <p:spPr>
              <a:xfrm rot="5400000">
                <a:off x="3265331" y="4706646"/>
                <a:ext cx="848551" cy="82906"/>
              </a:xfrm>
              <a:prstGeom prst="bentConnector3">
                <a:avLst>
                  <a:gd name="adj1" fmla="val -74"/>
                </a:avLst>
              </a:prstGeom>
              <a:ln w="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1" name="Oval 31"/>
              <p:cNvSpPr>
                <a:spLocks noChangeArrowheads="1"/>
              </p:cNvSpPr>
              <p:nvPr/>
            </p:nvSpPr>
            <p:spPr bwMode="auto">
              <a:xfrm>
                <a:off x="3756254" y="5690681"/>
                <a:ext cx="288000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직사각형 182"/>
              <p:cNvSpPr/>
              <p:nvPr/>
            </p:nvSpPr>
            <p:spPr>
              <a:xfrm>
                <a:off x="3676371" y="5333153"/>
                <a:ext cx="432048" cy="243599"/>
              </a:xfrm>
              <a:prstGeom prst="rect">
                <a:avLst/>
              </a:prstGeom>
              <a:solidFill>
                <a:schemeClr val="bg2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3612222" y="5208309"/>
                <a:ext cx="576064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TEMP CONT.</a:t>
                </a:r>
                <a:endParaRPr lang="en-US" altLang="ko-KR" sz="4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677020" y="5573865"/>
                <a:ext cx="447031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POWER</a:t>
                </a:r>
                <a:endParaRPr lang="en-US" altLang="ko-KR" sz="4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0" name="Oval 31"/>
              <p:cNvSpPr>
                <a:spLocks noChangeArrowheads="1"/>
              </p:cNvSpPr>
              <p:nvPr/>
            </p:nvSpPr>
            <p:spPr bwMode="auto">
              <a:xfrm>
                <a:off x="3758897" y="6096159"/>
                <a:ext cx="288000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672413" y="6370850"/>
                <a:ext cx="447031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절  전</a:t>
                </a:r>
                <a:endParaRPr lang="en-US" altLang="ko-KR" sz="4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679382" y="5969597"/>
                <a:ext cx="447031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운  전</a:t>
                </a:r>
                <a:endParaRPr lang="en-US" altLang="ko-KR" sz="4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5" name="Oval 31"/>
              <p:cNvSpPr>
                <a:spLocks noChangeArrowheads="1"/>
              </p:cNvSpPr>
              <p:nvPr/>
            </p:nvSpPr>
            <p:spPr bwMode="auto">
              <a:xfrm>
                <a:off x="3758897" y="6510268"/>
                <a:ext cx="288000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3688081" y="6798268"/>
                <a:ext cx="422779" cy="153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4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과부하</a:t>
                </a:r>
                <a:endParaRPr lang="en-US" altLang="ko-KR" sz="4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197" name="Oval 31"/>
              <p:cNvSpPr>
                <a:spLocks noChangeArrowheads="1"/>
              </p:cNvSpPr>
              <p:nvPr/>
            </p:nvSpPr>
            <p:spPr bwMode="auto">
              <a:xfrm>
                <a:off x="3751928" y="6933116"/>
                <a:ext cx="288000" cy="28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9" name="그룹 198"/>
            <p:cNvGrpSpPr/>
            <p:nvPr/>
          </p:nvGrpSpPr>
          <p:grpSpPr>
            <a:xfrm>
              <a:off x="2918127" y="4598532"/>
              <a:ext cx="969472" cy="274331"/>
              <a:chOff x="805780" y="1130550"/>
              <a:chExt cx="729314" cy="323414"/>
            </a:xfrm>
          </p:grpSpPr>
          <p:sp>
            <p:nvSpPr>
              <p:cNvPr id="200" name="모서리가 둥근 직사각형 199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비상정지</a:t>
                </a:r>
                <a:endParaRPr lang="en-US" altLang="ko-KR" sz="1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cxnSp>
          <p:nvCxnSpPr>
            <p:cNvPr id="202" name="Shape 75"/>
            <p:cNvCxnSpPr>
              <a:stCxn id="137" idx="6"/>
            </p:cNvCxnSpPr>
            <p:nvPr/>
          </p:nvCxnSpPr>
          <p:spPr>
            <a:xfrm flipV="1">
              <a:off x="1673869" y="4748744"/>
              <a:ext cx="1073039" cy="182450"/>
            </a:xfrm>
            <a:prstGeom prst="bentConnector3">
              <a:avLst>
                <a:gd name="adj1" fmla="val 34910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2" name="그룹 211"/>
            <p:cNvGrpSpPr/>
            <p:nvPr/>
          </p:nvGrpSpPr>
          <p:grpSpPr>
            <a:xfrm>
              <a:off x="2889941" y="4959397"/>
              <a:ext cx="969472" cy="274331"/>
              <a:chOff x="805780" y="1130550"/>
              <a:chExt cx="729314" cy="323414"/>
            </a:xfrm>
          </p:grpSpPr>
          <p:sp>
            <p:nvSpPr>
              <p:cNvPr id="213" name="모서리가 둥근 직사각형 212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수동운전</a:t>
                </a:r>
                <a:endParaRPr lang="en-US" altLang="ko-KR" sz="10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218" name="그룹 217"/>
            <p:cNvGrpSpPr/>
            <p:nvPr/>
          </p:nvGrpSpPr>
          <p:grpSpPr>
            <a:xfrm>
              <a:off x="2890591" y="5377027"/>
              <a:ext cx="1273218" cy="274331"/>
              <a:chOff x="805780" y="1130550"/>
              <a:chExt cx="729314" cy="323414"/>
            </a:xfrm>
          </p:grpSpPr>
          <p:sp>
            <p:nvSpPr>
              <p:cNvPr id="219" name="모서리가 둥근 직사각형 218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TEMP CONT.</a:t>
                </a:r>
                <a:endParaRPr lang="en-US" altLang="ko-KR" sz="10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221" name="그룹 220"/>
            <p:cNvGrpSpPr/>
            <p:nvPr/>
          </p:nvGrpSpPr>
          <p:grpSpPr>
            <a:xfrm>
              <a:off x="2861597" y="5801996"/>
              <a:ext cx="969472" cy="274331"/>
              <a:chOff x="805780" y="1130550"/>
              <a:chExt cx="729314" cy="323414"/>
            </a:xfrm>
          </p:grpSpPr>
          <p:sp>
            <p:nvSpPr>
              <p:cNvPr id="222" name="모서리가 둥근 직사각형 221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0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POWER</a:t>
                </a:r>
                <a:endParaRPr lang="en-US" altLang="ko-KR" sz="10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224" name="그룹 223"/>
            <p:cNvGrpSpPr/>
            <p:nvPr/>
          </p:nvGrpSpPr>
          <p:grpSpPr>
            <a:xfrm>
              <a:off x="2879517" y="6341777"/>
              <a:ext cx="969472" cy="274331"/>
              <a:chOff x="805780" y="1130550"/>
              <a:chExt cx="729314" cy="323414"/>
            </a:xfrm>
          </p:grpSpPr>
          <p:sp>
            <p:nvSpPr>
              <p:cNvPr id="225" name="모서리가 둥근 직사각형 224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운  전</a:t>
                </a:r>
                <a:endParaRPr lang="en-US" altLang="ko-KR" sz="10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227" name="그룹 226"/>
            <p:cNvGrpSpPr/>
            <p:nvPr/>
          </p:nvGrpSpPr>
          <p:grpSpPr>
            <a:xfrm>
              <a:off x="2906220" y="7506731"/>
              <a:ext cx="969472" cy="274331"/>
              <a:chOff x="805780" y="1130550"/>
              <a:chExt cx="729314" cy="323414"/>
            </a:xfrm>
          </p:grpSpPr>
          <p:sp>
            <p:nvSpPr>
              <p:cNvPr id="228" name="모서리가 둥근 직사각형 227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과부하</a:t>
                </a:r>
                <a:endParaRPr lang="en-US" altLang="ko-KR" sz="1000" dirty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grpSp>
          <p:nvGrpSpPr>
            <p:cNvPr id="230" name="그룹 229"/>
            <p:cNvGrpSpPr/>
            <p:nvPr/>
          </p:nvGrpSpPr>
          <p:grpSpPr>
            <a:xfrm>
              <a:off x="2890591" y="6906983"/>
              <a:ext cx="969472" cy="274331"/>
              <a:chOff x="805780" y="1130550"/>
              <a:chExt cx="729314" cy="323414"/>
            </a:xfrm>
          </p:grpSpPr>
          <p:sp>
            <p:nvSpPr>
              <p:cNvPr id="231" name="모서리가 둥근 직사각형 230"/>
              <p:cNvSpPr/>
              <p:nvPr/>
            </p:nvSpPr>
            <p:spPr>
              <a:xfrm>
                <a:off x="805780" y="1130550"/>
                <a:ext cx="729314" cy="32341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TextBox 231"/>
              <p:cNvSpPr txBox="1"/>
              <p:nvPr/>
            </p:nvSpPr>
            <p:spPr>
              <a:xfrm>
                <a:off x="838252" y="1153757"/>
                <a:ext cx="696842" cy="246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000" dirty="0" smtClean="0">
                    <a:latin typeface="HY견고딕" pitchFamily="18" charset="-127"/>
                    <a:ea typeface="HY견고딕" pitchFamily="18" charset="-127"/>
                    <a:cs typeface="Arial" pitchFamily="34" charset="0"/>
                  </a:rPr>
                  <a:t>절  전</a:t>
                </a:r>
                <a:endParaRPr lang="en-US" altLang="ko-KR" sz="1000" dirty="0">
                  <a:latin typeface="HY견고딕" pitchFamily="18" charset="-127"/>
                  <a:ea typeface="HY견고딕" pitchFamily="18" charset="-127"/>
                  <a:cs typeface="Arial" pitchFamily="34" charset="0"/>
                </a:endParaRPr>
              </a:p>
            </p:txBody>
          </p:sp>
        </p:grpSp>
        <p:cxnSp>
          <p:nvCxnSpPr>
            <p:cNvPr id="233" name="Shape 75"/>
            <p:cNvCxnSpPr/>
            <p:nvPr/>
          </p:nvCxnSpPr>
          <p:spPr>
            <a:xfrm flipV="1">
              <a:off x="1541260" y="5104735"/>
              <a:ext cx="1205648" cy="182450"/>
            </a:xfrm>
            <a:prstGeom prst="bentConnector3">
              <a:avLst>
                <a:gd name="adj1" fmla="val 40519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hape 75"/>
            <p:cNvCxnSpPr/>
            <p:nvPr/>
          </p:nvCxnSpPr>
          <p:spPr>
            <a:xfrm flipV="1">
              <a:off x="1530933" y="5514352"/>
              <a:ext cx="1202960" cy="193097"/>
            </a:xfrm>
            <a:prstGeom prst="bentConnector3">
              <a:avLst>
                <a:gd name="adj1" fmla="val 42874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hape 75"/>
            <p:cNvCxnSpPr/>
            <p:nvPr/>
          </p:nvCxnSpPr>
          <p:spPr>
            <a:xfrm flipV="1">
              <a:off x="1541260" y="5939161"/>
              <a:ext cx="1192633" cy="107780"/>
            </a:xfrm>
            <a:prstGeom prst="bentConnector3">
              <a:avLst>
                <a:gd name="adj1" fmla="val 42812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hape 75"/>
            <p:cNvCxnSpPr/>
            <p:nvPr/>
          </p:nvCxnSpPr>
          <p:spPr>
            <a:xfrm>
              <a:off x="1543576" y="6374391"/>
              <a:ext cx="1190317" cy="111007"/>
            </a:xfrm>
            <a:prstGeom prst="bentConnector3">
              <a:avLst>
                <a:gd name="adj1" fmla="val 43598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hape 75"/>
            <p:cNvCxnSpPr/>
            <p:nvPr/>
          </p:nvCxnSpPr>
          <p:spPr>
            <a:xfrm>
              <a:off x="1593562" y="6733203"/>
              <a:ext cx="1140331" cy="311105"/>
            </a:xfrm>
            <a:prstGeom prst="bentConnector3">
              <a:avLst>
                <a:gd name="adj1" fmla="val 43318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hape 75"/>
            <p:cNvCxnSpPr/>
            <p:nvPr/>
          </p:nvCxnSpPr>
          <p:spPr>
            <a:xfrm>
              <a:off x="1633520" y="7096245"/>
              <a:ext cx="1100373" cy="547811"/>
            </a:xfrm>
            <a:prstGeom prst="bentConnector3">
              <a:avLst>
                <a:gd name="adj1" fmla="val 35285"/>
              </a:avLst>
            </a:prstGeom>
            <a:ln w="19050" cmpd="sng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/>
              <a:tailEnd type="triangle" w="lg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3" name="TextBox 242"/>
            <p:cNvSpPr txBox="1"/>
            <p:nvPr/>
          </p:nvSpPr>
          <p:spPr>
            <a:xfrm>
              <a:off x="3856973" y="5772476"/>
              <a:ext cx="2421721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전원이 정상적으로 공급됨을 </a:t>
              </a:r>
              <a:endParaRPr lang="en-US" altLang="ko-KR" sz="1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표시하는 램프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44" name="TextBox 243"/>
            <p:cNvSpPr txBox="1"/>
            <p:nvPr/>
          </p:nvSpPr>
          <p:spPr>
            <a:xfrm>
              <a:off x="3956764" y="6320244"/>
              <a:ext cx="2421721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제품이 운전 중임을 표시하는 램프로 분해</a:t>
              </a:r>
              <a:r>
                <a:rPr lang="en-US" altLang="ko-KR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, 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소멸작업이 진행 중 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3887599" y="6888676"/>
              <a:ext cx="2648067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분해 및 소멸 후 자동으로 절전모드로 전환되며 절전모드 상태를 표시하는 램프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3992370" y="7503544"/>
              <a:ext cx="2421721" cy="352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비상 상황 발생시</a:t>
              </a:r>
              <a:r>
                <a:rPr lang="en-US" altLang="ko-KR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, </a:t>
              </a:r>
              <a:r>
                <a:rPr lang="ko-KR" altLang="en-US" sz="10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ea"/>
                  <a:ea typeface="+mj-ea"/>
                  <a:cs typeface="Arial" pitchFamily="34" charset="0"/>
                </a:rPr>
                <a:t>혹은 제품을 인위적으로 정지시키고 싶을 때 사용</a:t>
              </a:r>
              <a:endParaRPr lang="en-US" altLang="ko-KR" sz="1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Arial" pitchFamily="34" charset="0"/>
              </a:endParaRPr>
            </a:p>
          </p:txBody>
        </p:sp>
      </p:grpSp>
      <p:sp>
        <p:nvSpPr>
          <p:cNvPr id="98" name="Text Box 5"/>
          <p:cNvSpPr txBox="1">
            <a:spLocks noChangeArrowheads="1"/>
          </p:cNvSpPr>
          <p:nvPr/>
        </p:nvSpPr>
        <p:spPr bwMode="auto">
          <a:xfrm>
            <a:off x="2181296" y="9526150"/>
            <a:ext cx="276919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b="1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 8   </a:t>
            </a:r>
            <a:r>
              <a:rPr kumimoji="1" lang="ko-KR" altLang="en-US" sz="1100" dirty="0" smtClean="0">
                <a:latin typeface="HY견고딕" pitchFamily="18" charset="-127"/>
                <a:ea typeface="HY견고딕" pitchFamily="18" charset="-127"/>
                <a:cs typeface="굴림" pitchFamily="50" charset="-127"/>
              </a:rPr>
              <a:t>각 부분별 명칭 및 유의사항</a:t>
            </a:r>
            <a:endParaRPr kumimoji="1" lang="en-US" altLang="ko-KR" sz="1100" dirty="0" smtClean="0">
              <a:ea typeface="HY견고딕" pitchFamily="18" charset="-127"/>
              <a:cs typeface="굴림" pitchFamily="50" charset="-127"/>
            </a:endParaRPr>
          </a:p>
        </p:txBody>
      </p:sp>
      <p:grpSp>
        <p:nvGrpSpPr>
          <p:cNvPr id="111" name="그룹 110"/>
          <p:cNvGrpSpPr/>
          <p:nvPr/>
        </p:nvGrpSpPr>
        <p:grpSpPr>
          <a:xfrm>
            <a:off x="1851487" y="272764"/>
            <a:ext cx="3859462" cy="441126"/>
            <a:chOff x="904541" y="1732392"/>
            <a:chExt cx="2944151" cy="441126"/>
          </a:xfrm>
        </p:grpSpPr>
        <p:grpSp>
          <p:nvGrpSpPr>
            <p:cNvPr id="112" name="Group 2"/>
            <p:cNvGrpSpPr>
              <a:grpSpLocks/>
            </p:cNvGrpSpPr>
            <p:nvPr/>
          </p:nvGrpSpPr>
          <p:grpSpPr bwMode="auto">
            <a:xfrm>
              <a:off x="904541" y="1732392"/>
              <a:ext cx="505937" cy="441126"/>
              <a:chOff x="1654" y="1471"/>
              <a:chExt cx="242" cy="211"/>
            </a:xfrm>
          </p:grpSpPr>
          <p:sp>
            <p:nvSpPr>
              <p:cNvPr id="114" name="Oval 3"/>
              <p:cNvSpPr>
                <a:spLocks noChangeArrowheads="1"/>
              </p:cNvSpPr>
              <p:nvPr/>
            </p:nvSpPr>
            <p:spPr bwMode="auto">
              <a:xfrm rot="1097672">
                <a:off x="1654" y="1471"/>
                <a:ext cx="226" cy="181"/>
              </a:xfrm>
              <a:prstGeom prst="roundRect">
                <a:avLst/>
              </a:prstGeom>
              <a:gradFill flip="none" rotWithShape="1">
                <a:gsLst>
                  <a:gs pos="0">
                    <a:srgbClr val="B02A00"/>
                  </a:gs>
                  <a:gs pos="50000">
                    <a:srgbClr val="E2B40C"/>
                  </a:gs>
                  <a:gs pos="100000">
                    <a:srgbClr val="FFFFCC"/>
                  </a:gs>
                </a:gsLst>
                <a:lin ang="13500000" scaled="1"/>
                <a:tileRect/>
              </a:gradFill>
              <a:ln>
                <a:noFill/>
              </a:ln>
              <a:scene3d>
                <a:camera prst="orthographicFront"/>
                <a:lightRig rig="threePt" dir="t">
                  <a:rot lat="0" lon="0" rev="3600000"/>
                </a:lightRig>
              </a:scene3d>
              <a:sp3d>
                <a:bevelT w="31750" h="3175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Text Box 4"/>
              <p:cNvSpPr txBox="1">
                <a:spLocks noChangeArrowheads="1"/>
              </p:cNvSpPr>
              <p:nvPr/>
            </p:nvSpPr>
            <p:spPr bwMode="auto">
              <a:xfrm>
                <a:off x="1723" y="1505"/>
                <a:ext cx="173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ko-KR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HY견고딕" pitchFamily="18" charset="-127"/>
                    <a:ea typeface="HY견고딕" pitchFamily="18" charset="-127"/>
                    <a:cs typeface="굴림" pitchFamily="50" charset="-127"/>
                  </a:rPr>
                  <a:t>04</a:t>
                </a:r>
                <a:endParaRPr kumimoji="1" lang="ko-KR" altLang="ko-K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Y견고딕" pitchFamily="18" charset="-127"/>
                  <a:ea typeface="HY견고딕" pitchFamily="18" charset="-127"/>
                  <a:cs typeface="굴림" pitchFamily="50" charset="-127"/>
                </a:endParaRPr>
              </a:p>
            </p:txBody>
          </p:sp>
        </p:grp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1477372" y="1768558"/>
              <a:ext cx="23713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 </a:t>
              </a:r>
              <a:r>
                <a:rPr kumimoji="1" lang="ko-KR" altLang="en-US" dirty="0" smtClean="0">
                  <a:solidFill>
                    <a:srgbClr val="4D4D4D"/>
                  </a:solidFill>
                  <a:latin typeface="HY견고딕" pitchFamily="18" charset="-127"/>
                  <a:ea typeface="HY견고딕" pitchFamily="18" charset="-127"/>
                  <a:cs typeface="굴림" pitchFamily="50" charset="-127"/>
                </a:rPr>
                <a:t>각 부분별 명칭 및 유의사항</a:t>
              </a:r>
              <a:endParaRPr kumimoji="1" lang="en-US" altLang="ko-KR" dirty="0" smtClean="0">
                <a:solidFill>
                  <a:srgbClr val="4D4D4D"/>
                </a:solidFill>
                <a:latin typeface="HY견고딕" pitchFamily="18" charset="-127"/>
                <a:ea typeface="HY견고딕" pitchFamily="18" charset="-127"/>
                <a:cs typeface="굴림" pitchFamily="50" charset="-127"/>
              </a:endParaRPr>
            </a:p>
          </p:txBody>
        </p:sp>
      </p:grp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625985" y="8841432"/>
            <a:ext cx="57482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1" lang="en-US" altLang="ko-KR" sz="1200" b="1" dirty="0" smtClean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 </a:t>
            </a:r>
            <a:r>
              <a:rPr kumimoji="1" lang="ko-KR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각 부분별 명칭과 위치는 설치 모델에 따라 약간의 변경이 있을 수 있습니다</a:t>
            </a:r>
            <a:r>
              <a:rPr kumimoji="1" lang="en-US" altLang="ko-KR" sz="1200" b="1" dirty="0" smtClean="0">
                <a:solidFill>
                  <a:srgbClr val="FF0000"/>
                </a:solidFill>
                <a:latin typeface="+mj-ea"/>
                <a:ea typeface="+mj-ea"/>
                <a:cs typeface="굴림" pitchFamily="50" charset="-127"/>
              </a:rPr>
              <a:t>.</a:t>
            </a:r>
            <a:endParaRPr kumimoji="1" lang="en-US" altLang="ko-KR" sz="1200" dirty="0" smtClean="0">
              <a:solidFill>
                <a:srgbClr val="FF0000"/>
              </a:solidFill>
              <a:latin typeface="+mj-ea"/>
              <a:ea typeface="+mj-ea"/>
              <a:cs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15796</TotalTime>
  <Words>2489</Words>
  <Application>Microsoft Office PowerPoint</Application>
  <PresentationFormat>A4 용지(210x297mm)</PresentationFormat>
  <Paragraphs>536</Paragraphs>
  <Slides>20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제품 사용 설명서</vt:lpstr>
      <vt:lpstr>PowerPoint 프레젠테이션</vt:lpstr>
      <vt:lpstr>PowerPoint 프레젠테이션</vt:lpstr>
      <vt:lpstr>PowerPoint 프레젠테이션</vt:lpstr>
      <vt:lpstr>안전을 위한 주의 사항 #1</vt:lpstr>
      <vt:lpstr>안전을 위한 주의 사항 #2</vt:lpstr>
      <vt:lpstr>안전을 위한 주의 사항 #3</vt:lpstr>
      <vt:lpstr>안전을 위한 주의 사항 #4</vt:lpstr>
      <vt:lpstr>PowerPoint 프레젠테이션</vt:lpstr>
      <vt:lpstr>제품 설치 방법 #1</vt:lpstr>
      <vt:lpstr>제품 설치 방법 #2</vt:lpstr>
      <vt:lpstr>PowerPoint 프레젠테이션</vt:lpstr>
      <vt:lpstr>효소분해가 가능한 음식물쓰레기의 종류</vt:lpstr>
      <vt:lpstr>PowerPoint 프레젠테이션</vt:lpstr>
      <vt:lpstr>제품 청소 방법</vt:lpstr>
      <vt:lpstr>PowerPoint 프레젠테이션</vt:lpstr>
      <vt:lpstr>문제 해결 및 응급처치 방법 #1</vt:lpstr>
      <vt:lpstr>PowerPoint 프레젠테이션</vt:lpstr>
      <vt:lpstr>PowerPoint 프레젠테이션</vt:lpstr>
      <vt:lpstr>폐제품 처리에 대하여</vt:lpstr>
    </vt:vector>
  </TitlesOfParts>
  <Company>(주) 예스폼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프리미엄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user</cp:lastModifiedBy>
  <cp:revision>1158</cp:revision>
  <cp:lastPrinted>2015-07-01T02:52:02Z</cp:lastPrinted>
  <dcterms:created xsi:type="dcterms:W3CDTF">2010-02-01T08:03:16Z</dcterms:created>
  <dcterms:modified xsi:type="dcterms:W3CDTF">2015-07-01T02:59:03Z</dcterms:modified>
</cp:coreProperties>
</file>